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451" r:id="rId4"/>
    <p:sldId id="446" r:id="rId5"/>
    <p:sldId id="452" r:id="rId6"/>
    <p:sldId id="437" r:id="rId7"/>
    <p:sldId id="436" r:id="rId8"/>
    <p:sldId id="440" r:id="rId9"/>
    <p:sldId id="442" r:id="rId10"/>
    <p:sldId id="447" r:id="rId11"/>
    <p:sldId id="453" r:id="rId12"/>
    <p:sldId id="427" r:id="rId13"/>
    <p:sldId id="456" r:id="rId14"/>
    <p:sldId id="450" r:id="rId15"/>
    <p:sldId id="457" r:id="rId16"/>
    <p:sldId id="444" r:id="rId17"/>
    <p:sldId id="270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5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中度样式 3 - 强调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中度样式 3 - 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80233" autoAdjust="0"/>
  </p:normalViewPr>
  <p:slideViewPr>
    <p:cSldViewPr snapToGrid="0">
      <p:cViewPr varScale="1">
        <p:scale>
          <a:sx n="76" d="100"/>
          <a:sy n="76" d="100"/>
        </p:scale>
        <p:origin x="85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05491E-9763-4BC5-B94A-9EF33CFF25C0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63065E-ED3E-403E-AF32-F8855C72DA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788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3065E-ED3E-403E-AF32-F8855C72DAF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7828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3065E-ED3E-403E-AF32-F8855C72DAF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6047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3065E-ED3E-403E-AF32-F8855C72DAF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6215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3065E-ED3E-403E-AF32-F8855C72DAF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486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3065E-ED3E-403E-AF32-F8855C72DAF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0216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3065E-ED3E-403E-AF32-F8855C72DAF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2826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6902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3065E-ED3E-403E-AF32-F8855C72DAF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4270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注：可扩展到多</a:t>
            </a:r>
            <a:r>
              <a:rPr lang="en-US" altLang="zh-CN" dirty="0"/>
              <a:t>UE</a:t>
            </a:r>
            <a:r>
              <a:rPr lang="zh-CN" altLang="en-US" dirty="0"/>
              <a:t>多基站</a:t>
            </a:r>
          </a:p>
          <a:p>
            <a:pPr>
              <a:lnSpc>
                <a:spcPts val="2300"/>
              </a:lnSpc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3065E-ED3E-403E-AF32-F8855C72DAF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1391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2758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2005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7258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8394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3065E-ED3E-403E-AF32-F8855C72DAF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915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068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116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745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37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0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731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878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721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305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966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987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5DC95-CA93-4412-83B5-44E84C2AB4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678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Visio_Drawing1.vsdx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0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Visio_Drawing.vsdx"/><Relationship Id="rId11" Type="http://schemas.openxmlformats.org/officeDocument/2006/relationships/image" Target="../media/image22.emf"/><Relationship Id="rId5" Type="http://schemas.openxmlformats.org/officeDocument/2006/relationships/image" Target="../media/image2.png"/><Relationship Id="rId10" Type="http://schemas.openxmlformats.org/officeDocument/2006/relationships/package" Target="../embeddings/Microsoft_Visio_Drawing2.vsdx"/><Relationship Id="rId4" Type="http://schemas.openxmlformats.org/officeDocument/2006/relationships/image" Target="../media/image3.png"/><Relationship Id="rId9" Type="http://schemas.openxmlformats.org/officeDocument/2006/relationships/image" Target="../media/image21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Visio_Drawing4.vsdx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3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Visio_Drawing3.vsdx"/><Relationship Id="rId5" Type="http://schemas.openxmlformats.org/officeDocument/2006/relationships/image" Target="../media/image2.png"/><Relationship Id="rId10" Type="http://schemas.openxmlformats.org/officeDocument/2006/relationships/image" Target="../media/image25.emf"/><Relationship Id="rId4" Type="http://schemas.openxmlformats.org/officeDocument/2006/relationships/image" Target="../media/image3.png"/><Relationship Id="rId9" Type="http://schemas.openxmlformats.org/officeDocument/2006/relationships/image" Target="../media/image2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emf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3gpp.org/ftp/tsg_sa/WG2_Arch/TSGS2_146E_Electronic_2021-08/Docs/S2-2106022.zip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2.pn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4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占位符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36721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72113"/>
            <a:ext cx="12192000" cy="3185887"/>
          </a:xfrm>
          <a:prstGeom prst="rect">
            <a:avLst/>
          </a:prstGeom>
        </p:spPr>
      </p:pic>
      <p:sp>
        <p:nvSpPr>
          <p:cNvPr id="7" name="文本占位符 17"/>
          <p:cNvSpPr txBox="1">
            <a:spLocks/>
          </p:cNvSpPr>
          <p:nvPr/>
        </p:nvSpPr>
        <p:spPr>
          <a:xfrm>
            <a:off x="1685925" y="4429337"/>
            <a:ext cx="8766922" cy="73028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kumimoji="1" lang="en-US" altLang="zh-CN" sz="40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Introduction of network based Sensing in 5G Advanced</a:t>
            </a:r>
          </a:p>
          <a:p>
            <a:pPr marL="0" indent="0" algn="ctr">
              <a:buNone/>
            </a:pPr>
            <a:r>
              <a:rPr kumimoji="1" lang="en-US" altLang="zh-CN" sz="40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vivo, China Telecom, China Unicom, </a:t>
            </a:r>
            <a:r>
              <a:rPr kumimoji="1" lang="en-US" altLang="zh-CN" sz="20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2021-7-30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7695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Sensing Contents and Scenarios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Architecture and Use Cases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Directions and Suggestions towards R18 </a:t>
            </a:r>
          </a:p>
          <a:p>
            <a:pPr marL="514350" indent="-514350">
              <a:buFont typeface="+mj-lt"/>
              <a:buAutoNum type="arabicPeriod"/>
            </a:pPr>
            <a:endParaRPr lang="en-GB" altLang="zh-CN" dirty="0">
              <a:solidFill>
                <a:srgbClr val="7030A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10</a:t>
            </a:fld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842"/>
            <a:ext cx="12192000" cy="979358"/>
          </a:xfrm>
          <a:prstGeom prst="rect">
            <a:avLst/>
          </a:prstGeom>
        </p:spPr>
      </p:pic>
      <p:sp>
        <p:nvSpPr>
          <p:cNvPr id="17" name="标题 5">
            <a:extLst>
              <a:ext uri="{FF2B5EF4-FFF2-40B4-BE49-F238E27FC236}">
                <a16:creationId xmlns:a16="http://schemas.microsoft.com/office/drawing/2014/main" id="{55EA91BA-F54B-4A5F-90A3-30F7349ADE60}"/>
              </a:ext>
            </a:extLst>
          </p:cNvPr>
          <p:cNvSpPr txBox="1">
            <a:spLocks/>
          </p:cNvSpPr>
          <p:nvPr/>
        </p:nvSpPr>
        <p:spPr>
          <a:xfrm>
            <a:off x="561860" y="211041"/>
            <a:ext cx="7926820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400">
              <a:lnSpc>
                <a:spcPct val="90000"/>
              </a:lnSpc>
              <a:spcBef>
                <a:spcPts val="1000"/>
              </a:spcBef>
            </a:pPr>
            <a:r>
              <a:rPr kumimoji="1" lang="en-US" altLang="zh-CN" sz="40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+mn-cs"/>
              </a:rPr>
              <a:t>Contents</a:t>
            </a:r>
            <a:endParaRPr kumimoji="1" lang="en-GB" sz="40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01256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2842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419818" y="360156"/>
            <a:ext cx="6063523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dirty="0">
              <a:latin typeface="vivo type CN简 Regular" panose="02000500000000000000" pitchFamily="50" charset="-122"/>
              <a:ea typeface="vivo type CN简 Regular" panose="02000500000000000000" pitchFamily="5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735" y="88825"/>
            <a:ext cx="10616406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kumimoji="1" lang="en-US" altLang="zh-CN" sz="32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Evolution routes of Communication and Sensing Integration</a:t>
            </a:r>
            <a:endParaRPr kumimoji="1" lang="zh-CN" altLang="en-US" sz="32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7419" y="991619"/>
            <a:ext cx="106971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kern="0" dirty="0">
                <a:ea typeface="vivo type CN简 Bold" panose="02000800000000000000"/>
                <a:cs typeface="Times New Roman" panose="02020603050405020304" pitchFamily="18" charset="0"/>
              </a:rPr>
              <a:t>Based on the impact of sensing on standards, there are four potential evolution phases of communication and sensing integration.</a:t>
            </a:r>
            <a:endParaRPr lang="zh-CN" altLang="en-US" sz="2000" b="1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6DA7571F-6E80-40D1-B8CD-750BA063E2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4855455"/>
              </p:ext>
            </p:extLst>
          </p:nvPr>
        </p:nvGraphicFramePr>
        <p:xfrm>
          <a:off x="493639" y="2590660"/>
          <a:ext cx="11157708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648">
                  <a:extLst>
                    <a:ext uri="{9D8B030D-6E8A-4147-A177-3AD203B41FA5}">
                      <a16:colId xmlns:a16="http://schemas.microsoft.com/office/drawing/2014/main" val="1558406592"/>
                    </a:ext>
                  </a:extLst>
                </a:gridCol>
                <a:gridCol w="2132470">
                  <a:extLst>
                    <a:ext uri="{9D8B030D-6E8A-4147-A177-3AD203B41FA5}">
                      <a16:colId xmlns:a16="http://schemas.microsoft.com/office/drawing/2014/main" val="307158765"/>
                    </a:ext>
                  </a:extLst>
                </a:gridCol>
                <a:gridCol w="2146232">
                  <a:extLst>
                    <a:ext uri="{9D8B030D-6E8A-4147-A177-3AD203B41FA5}">
                      <a16:colId xmlns:a16="http://schemas.microsoft.com/office/drawing/2014/main" val="1000924474"/>
                    </a:ext>
                  </a:extLst>
                </a:gridCol>
                <a:gridCol w="2406769">
                  <a:extLst>
                    <a:ext uri="{9D8B030D-6E8A-4147-A177-3AD203B41FA5}">
                      <a16:colId xmlns:a16="http://schemas.microsoft.com/office/drawing/2014/main" val="793275774"/>
                    </a:ext>
                  </a:extLst>
                </a:gridCol>
                <a:gridCol w="2455589">
                  <a:extLst>
                    <a:ext uri="{9D8B030D-6E8A-4147-A177-3AD203B41FA5}">
                      <a16:colId xmlns:a16="http://schemas.microsoft.com/office/drawing/2014/main" val="1198710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dirty="0"/>
                        <a:t>Phase 1 (R18)</a:t>
                      </a:r>
                      <a:r>
                        <a:rPr lang="en-US" altLang="zh-CN" sz="2000" b="1" kern="1200" baseline="30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zh-CN" altLang="en-US" sz="2000" b="1" kern="1200" baseline="300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dirty="0"/>
                        <a:t>Phase 2</a:t>
                      </a:r>
                      <a:r>
                        <a:rPr lang="en-US" altLang="zh-CN" sz="1600" b="1" kern="1200" baseline="30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(see </a:t>
                      </a:r>
                      <a:r>
                        <a:rPr lang="en-US" altLang="zh-CN" sz="1600" b="1" kern="1200" baseline="300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Note 2</a:t>
                      </a:r>
                      <a:r>
                        <a:rPr lang="en-US" altLang="zh-CN" sz="1600" b="1" kern="1200" baseline="30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zh-CN" altLang="en-US" sz="1600" b="1" kern="1200" baseline="300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dirty="0"/>
                        <a:t>Phase 3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dirty="0"/>
                        <a:t>Phase 4 (6G)</a:t>
                      </a:r>
                      <a:endParaRPr lang="zh-CN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06447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b="1" dirty="0"/>
                        <a:t>Signal (e.g. waveform, RS)</a:t>
                      </a:r>
                      <a:endParaRPr lang="zh-CN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Existing signal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Existing signal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+ sensing signal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Joint design of communication and sensing 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2803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b="1" dirty="0" err="1"/>
                        <a:t>Uu</a:t>
                      </a:r>
                      <a:r>
                        <a:rPr lang="en-US" altLang="zh-CN" sz="1600" b="1" dirty="0"/>
                        <a:t> Measurements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Existing measurements</a:t>
                      </a:r>
                      <a:r>
                        <a:rPr lang="en-US" altLang="zh-CN" sz="1600" b="1" dirty="0"/>
                        <a:t> </a:t>
                      </a:r>
                      <a:r>
                        <a:rPr lang="en-US" altLang="zh-CN" sz="1600" b="1" kern="1200" baseline="30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(see </a:t>
                      </a:r>
                      <a:r>
                        <a:rPr lang="en-US" altLang="zh-CN" sz="1600" b="1" kern="1200" baseline="300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Note 1</a:t>
                      </a:r>
                      <a:r>
                        <a:rPr lang="en-US" altLang="zh-CN" sz="1600" b="1" kern="1200" baseline="30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zh-CN" altLang="en-US" sz="1600" b="1" kern="1200" baseline="300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+ new sensing measurements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+ new sensing measurements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+ new sensing measurements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2169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b="1" dirty="0"/>
                        <a:t>Network</a:t>
                      </a:r>
                      <a:r>
                        <a:rPr lang="zh-CN" altLang="en-US" sz="1600" b="1" dirty="0"/>
                        <a:t> </a:t>
                      </a:r>
                      <a:r>
                        <a:rPr lang="en-US" altLang="zh-CN" sz="1600" b="1" dirty="0"/>
                        <a:t>architecture</a:t>
                      </a:r>
                      <a:endParaRPr lang="zh-CN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+ Sensing Function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+ Sensing Function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+ Sensing Function</a:t>
                      </a:r>
                      <a:r>
                        <a:rPr lang="zh-CN" altLang="en-US" sz="1600" dirty="0"/>
                        <a:t> </a:t>
                      </a:r>
                      <a:r>
                        <a:rPr lang="en-US" altLang="zh-CN" sz="1600" dirty="0"/>
                        <a:t>or new architecture supporting sensing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new architecture supporting sensing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8936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b="1" dirty="0"/>
                        <a:t>Impact on UE </a:t>
                      </a:r>
                    </a:p>
                    <a:p>
                      <a:r>
                        <a:rPr lang="en-US" altLang="zh-CN" sz="1600" b="1" dirty="0">
                          <a:solidFill>
                            <a:srgbClr val="FF0000"/>
                          </a:solidFill>
                        </a:rPr>
                        <a:t>(RAN layer)</a:t>
                      </a:r>
                      <a:endParaRPr lang="zh-CN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No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Yes</a:t>
                      </a:r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9486715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39BB5246-0D9A-4B0B-9576-F97DDB3BB9D1}"/>
              </a:ext>
            </a:extLst>
          </p:cNvPr>
          <p:cNvSpPr txBox="1"/>
          <p:nvPr/>
        </p:nvSpPr>
        <p:spPr>
          <a:xfrm>
            <a:off x="2583712" y="1694956"/>
            <a:ext cx="6589471" cy="38472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1900" b="1" dirty="0">
                <a:solidFill>
                  <a:schemeClr val="tx1"/>
                </a:solidFill>
              </a:rPr>
              <a:t>5G Advanced (R18</a:t>
            </a:r>
            <a:r>
              <a:rPr lang="zh-CN" altLang="en-US" sz="1900" b="1" dirty="0">
                <a:solidFill>
                  <a:schemeClr val="tx1"/>
                </a:solidFill>
              </a:rPr>
              <a:t>，</a:t>
            </a:r>
            <a:r>
              <a:rPr lang="en-US" altLang="zh-CN" sz="1900" b="1" dirty="0">
                <a:solidFill>
                  <a:schemeClr val="tx1"/>
                </a:solidFill>
              </a:rPr>
              <a:t>R19…)</a:t>
            </a:r>
            <a:endParaRPr lang="zh-CN" altLang="en-US" sz="1900" b="1" dirty="0">
              <a:solidFill>
                <a:schemeClr val="tx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9CD9216-C7E9-4C0F-90C2-BBE070A70CC9}"/>
              </a:ext>
            </a:extLst>
          </p:cNvPr>
          <p:cNvSpPr txBox="1"/>
          <p:nvPr/>
        </p:nvSpPr>
        <p:spPr>
          <a:xfrm>
            <a:off x="7198469" y="2144635"/>
            <a:ext cx="4442570" cy="38472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1900" b="1" dirty="0">
                <a:solidFill>
                  <a:schemeClr val="tx1"/>
                </a:solidFill>
              </a:rPr>
              <a:t>6G</a:t>
            </a:r>
            <a:endParaRPr lang="zh-CN" altLang="en-US" sz="1900" b="1" dirty="0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CB2852-EF56-49CA-9581-364B769AE78A}"/>
              </a:ext>
            </a:extLst>
          </p:cNvPr>
          <p:cNvSpPr txBox="1"/>
          <p:nvPr/>
        </p:nvSpPr>
        <p:spPr>
          <a:xfrm>
            <a:off x="493639" y="5797517"/>
            <a:ext cx="1061640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i="1" dirty="0">
                <a:solidFill>
                  <a:srgbClr val="FF0000"/>
                </a:solidFill>
              </a:rPr>
              <a:t>Note1</a:t>
            </a:r>
            <a:r>
              <a:rPr lang="zh-CN" altLang="en-US" sz="1600" i="1" dirty="0"/>
              <a:t>：</a:t>
            </a:r>
            <a:r>
              <a:rPr lang="en-US" altLang="zh-CN" sz="1600" i="1" dirty="0"/>
              <a:t>except the existing measurement(s) between UE and NG-RAN in R18, new sensing measurement(s) implemented by NG-RAN (outside of the 3GPP standard) could also be used for network based Sensing in R18.</a:t>
            </a:r>
          </a:p>
          <a:p>
            <a:r>
              <a:rPr lang="en-US" altLang="zh-CN" sz="1600" i="1" dirty="0">
                <a:solidFill>
                  <a:srgbClr val="C00000"/>
                </a:solidFill>
              </a:rPr>
              <a:t>Note2</a:t>
            </a:r>
            <a:r>
              <a:rPr lang="zh-CN" altLang="en-US" sz="1600" i="1" dirty="0"/>
              <a:t>：</a:t>
            </a:r>
            <a:r>
              <a:rPr lang="en-US" altLang="zh-CN" sz="1600" i="1" dirty="0"/>
              <a:t>If new sensing measurement(s) in Phase 2 are acceptable, Phase 2 can be combined into Phase 1.</a:t>
            </a:r>
          </a:p>
        </p:txBody>
      </p:sp>
    </p:spTree>
    <p:extLst>
      <p:ext uri="{BB962C8B-B14F-4D97-AF65-F5344CB8AC3E}">
        <p14:creationId xmlns:p14="http://schemas.microsoft.com/office/powerpoint/2010/main" val="9866859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2842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419818" y="360156"/>
            <a:ext cx="6063523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dirty="0">
              <a:latin typeface="vivo type CN简 Regular" panose="02000500000000000000" pitchFamily="50" charset="-122"/>
              <a:ea typeface="vivo type CN简 Regular" panose="02000500000000000000" pitchFamily="5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045" y="27560"/>
            <a:ext cx="1032190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kumimoji="1" lang="en-US" altLang="zh-CN" sz="32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Potential Architecture enhancement(s) for Supporting Network based Sensing in R18 </a:t>
            </a:r>
            <a:endParaRPr kumimoji="1" lang="zh-CN" altLang="en-US" sz="32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1D8D971-C6EC-4D3C-8F13-E31B3F42DB3F}"/>
              </a:ext>
            </a:extLst>
          </p:cNvPr>
          <p:cNvSpPr/>
          <p:nvPr/>
        </p:nvSpPr>
        <p:spPr>
          <a:xfrm>
            <a:off x="419818" y="1158864"/>
            <a:ext cx="11375924" cy="2126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288" indent="-268288">
              <a:lnSpc>
                <a:spcPct val="150000"/>
              </a:lnSpc>
            </a:pPr>
            <a:r>
              <a:rPr lang="en-US" altLang="zh-CN" dirty="0"/>
              <a:t>1)</a:t>
            </a:r>
            <a:r>
              <a:rPr lang="zh-CN" altLang="en-US" dirty="0"/>
              <a:t> </a:t>
            </a:r>
            <a:r>
              <a:rPr lang="en-US" altLang="zh-CN" dirty="0"/>
              <a:t>Investigate architecture enhancement for sensing by introducing a new Sensing Function and corresponding procedure(s) for sensing control and sensing data report – 3GPP SA2 </a:t>
            </a:r>
          </a:p>
          <a:p>
            <a:pPr marL="360363" indent="-360363">
              <a:lnSpc>
                <a:spcPct val="150000"/>
              </a:lnSpc>
            </a:pPr>
            <a:r>
              <a:rPr lang="en-US" altLang="zh-CN" dirty="0"/>
              <a:t>2)</a:t>
            </a:r>
            <a:r>
              <a:rPr lang="zh-CN" altLang="en-US" dirty="0"/>
              <a:t> </a:t>
            </a:r>
            <a:r>
              <a:rPr lang="en-US" altLang="zh-CN" dirty="0"/>
              <a:t>Investigate how to handle user privacy </a:t>
            </a:r>
            <a:r>
              <a:rPr lang="zh-CN" altLang="en-US" dirty="0"/>
              <a:t> </a:t>
            </a:r>
            <a:r>
              <a:rPr lang="en-US" altLang="zh-CN" dirty="0"/>
              <a:t>(SA2+SA3)</a:t>
            </a:r>
          </a:p>
          <a:p>
            <a:pPr marL="360363" indent="-360363">
              <a:lnSpc>
                <a:spcPct val="150000"/>
              </a:lnSpc>
            </a:pPr>
            <a:r>
              <a:rPr lang="en-US" altLang="zh-CN" dirty="0"/>
              <a:t>3) Sensing based charging (SA2+SA5-Charging)</a:t>
            </a:r>
          </a:p>
          <a:p>
            <a:pPr marL="360363" indent="-360363">
              <a:lnSpc>
                <a:spcPct val="150000"/>
              </a:lnSpc>
            </a:pPr>
            <a:r>
              <a:rPr lang="en-US" altLang="zh-CN" dirty="0"/>
              <a:t>Note: further investigate AI/ML based Sensing as big data is involved during the procedure of sensing in future Release </a:t>
            </a:r>
          </a:p>
        </p:txBody>
      </p:sp>
      <p:graphicFrame>
        <p:nvGraphicFramePr>
          <p:cNvPr id="100" name="对象 99">
            <a:extLst>
              <a:ext uri="{FF2B5EF4-FFF2-40B4-BE49-F238E27FC236}">
                <a16:creationId xmlns:a16="http://schemas.microsoft.com/office/drawing/2014/main" id="{A730B25D-2DE9-4D9E-A969-26896F4709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9875349"/>
              </p:ext>
            </p:extLst>
          </p:nvPr>
        </p:nvGraphicFramePr>
        <p:xfrm>
          <a:off x="751840" y="3613150"/>
          <a:ext cx="3017520" cy="2401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0" name="Visio" r:id="rId6" imgW="3362325" imgH="2157162" progId="Visio.Drawing.15">
                  <p:embed/>
                </p:oleObj>
              </mc:Choice>
              <mc:Fallback>
                <p:oleObj name="Visio" r:id="rId6" imgW="3362325" imgH="2157162" progId="Visio.Drawing.15">
                  <p:embed/>
                  <p:pic>
                    <p:nvPicPr>
                      <p:cNvPr id="100" name="对象 99">
                        <a:extLst>
                          <a:ext uri="{FF2B5EF4-FFF2-40B4-BE49-F238E27FC236}">
                            <a16:creationId xmlns:a16="http://schemas.microsoft.com/office/drawing/2014/main" id="{A730B25D-2DE9-4D9E-A969-26896F47092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1840" y="3613150"/>
                        <a:ext cx="3017520" cy="24018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" name="对象 100">
            <a:extLst>
              <a:ext uri="{FF2B5EF4-FFF2-40B4-BE49-F238E27FC236}">
                <a16:creationId xmlns:a16="http://schemas.microsoft.com/office/drawing/2014/main" id="{FE6C7932-25FD-42C2-9528-754BE05E22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5696845"/>
              </p:ext>
            </p:extLst>
          </p:nvPr>
        </p:nvGraphicFramePr>
        <p:xfrm>
          <a:off x="4876800" y="3606800"/>
          <a:ext cx="3266440" cy="227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1" name="Visio" r:id="rId8" imgW="3124200" imgH="2157162" progId="Visio.Drawing.15">
                  <p:embed/>
                </p:oleObj>
              </mc:Choice>
              <mc:Fallback>
                <p:oleObj name="Visio" r:id="rId8" imgW="3124200" imgH="2157162" progId="Visio.Drawing.15">
                  <p:embed/>
                  <p:pic>
                    <p:nvPicPr>
                      <p:cNvPr id="101" name="对象 100">
                        <a:extLst>
                          <a:ext uri="{FF2B5EF4-FFF2-40B4-BE49-F238E27FC236}">
                            <a16:creationId xmlns:a16="http://schemas.microsoft.com/office/drawing/2014/main" id="{FE6C7932-25FD-42C2-9528-754BE05E22B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3606800"/>
                        <a:ext cx="3266440" cy="2276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" name="文本框 101">
            <a:extLst>
              <a:ext uri="{FF2B5EF4-FFF2-40B4-BE49-F238E27FC236}">
                <a16:creationId xmlns:a16="http://schemas.microsoft.com/office/drawing/2014/main" id="{9B5474B7-9240-45E2-860E-22F6D979310D}"/>
              </a:ext>
            </a:extLst>
          </p:cNvPr>
          <p:cNvSpPr txBox="1"/>
          <p:nvPr/>
        </p:nvSpPr>
        <p:spPr>
          <a:xfrm>
            <a:off x="354264" y="6109038"/>
            <a:ext cx="376488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/>
              <a:t>Fig1. </a:t>
            </a:r>
            <a:r>
              <a:rPr lang="en-US" altLang="zh-CN" sz="1400" dirty="0"/>
              <a:t>Architecture</a:t>
            </a:r>
            <a:r>
              <a:rPr lang="en-US" altLang="zh-CN" sz="1600" dirty="0"/>
              <a:t> </a:t>
            </a:r>
            <a:r>
              <a:rPr lang="en-US" altLang="zh-CN" sz="1400" dirty="0"/>
              <a:t>for Sensing Control </a:t>
            </a:r>
          </a:p>
          <a:p>
            <a:pPr algn="ctr"/>
            <a:r>
              <a:rPr lang="en-US" altLang="zh-CN" sz="1400" dirty="0"/>
              <a:t>(per UE or per area)</a:t>
            </a:r>
            <a:endParaRPr lang="en-US" sz="1400" dirty="0"/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6E99ACB2-C00A-486A-9730-4A60739CF12F}"/>
              </a:ext>
            </a:extLst>
          </p:cNvPr>
          <p:cNvSpPr txBox="1"/>
          <p:nvPr/>
        </p:nvSpPr>
        <p:spPr>
          <a:xfrm>
            <a:off x="4840021" y="6115908"/>
            <a:ext cx="337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Fig2a. Architecture for per UE Sensing Data Report (UE sensing data)</a:t>
            </a:r>
          </a:p>
        </p:txBody>
      </p:sp>
      <p:graphicFrame>
        <p:nvGraphicFramePr>
          <p:cNvPr id="12" name="对象 11">
            <a:extLst>
              <a:ext uri="{FF2B5EF4-FFF2-40B4-BE49-F238E27FC236}">
                <a16:creationId xmlns:a16="http://schemas.microsoft.com/office/drawing/2014/main" id="{91061073-EEB4-4F57-B882-629BEDC0F5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5266098"/>
              </p:ext>
            </p:extLst>
          </p:nvPr>
        </p:nvGraphicFramePr>
        <p:xfrm>
          <a:off x="8925560" y="3557588"/>
          <a:ext cx="2783839" cy="227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2" name="Visio" r:id="rId10" imgW="2290512" imgH="2157162" progId="Visio.Drawing.15">
                  <p:embed/>
                </p:oleObj>
              </mc:Choice>
              <mc:Fallback>
                <p:oleObj name="Visio" r:id="rId10" imgW="2290512" imgH="2157162" progId="Visio.Drawing.15">
                  <p:embed/>
                  <p:pic>
                    <p:nvPicPr>
                      <p:cNvPr id="101" name="对象 100">
                        <a:extLst>
                          <a:ext uri="{FF2B5EF4-FFF2-40B4-BE49-F238E27FC236}">
                            <a16:creationId xmlns:a16="http://schemas.microsoft.com/office/drawing/2014/main" id="{FE6C7932-25FD-42C2-9528-754BE05E22B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25560" y="3557588"/>
                        <a:ext cx="2783839" cy="2276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>
            <a:extLst>
              <a:ext uri="{FF2B5EF4-FFF2-40B4-BE49-F238E27FC236}">
                <a16:creationId xmlns:a16="http://schemas.microsoft.com/office/drawing/2014/main" id="{022E3A61-5690-4E84-A20C-71228660F293}"/>
              </a:ext>
            </a:extLst>
          </p:cNvPr>
          <p:cNvSpPr txBox="1"/>
          <p:nvPr/>
        </p:nvSpPr>
        <p:spPr>
          <a:xfrm>
            <a:off x="8807116" y="6056661"/>
            <a:ext cx="30676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Fig2b. Architecture for per Area Sensing Data Report (NG-RAN sensing data )</a:t>
            </a:r>
          </a:p>
        </p:txBody>
      </p:sp>
    </p:spTree>
    <p:extLst>
      <p:ext uri="{BB962C8B-B14F-4D97-AF65-F5344CB8AC3E}">
        <p14:creationId xmlns:p14="http://schemas.microsoft.com/office/powerpoint/2010/main" val="12306186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2842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419818" y="360156"/>
            <a:ext cx="6063523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dirty="0">
              <a:latin typeface="vivo type CN简 Regular" panose="02000500000000000000" pitchFamily="50" charset="-122"/>
              <a:ea typeface="vivo type CN简 Regular" panose="02000500000000000000" pitchFamily="5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045" y="27560"/>
            <a:ext cx="929993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kumimoji="1" lang="en-US" altLang="zh-CN" sz="32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Protocol stack for sensing control/sensing data report</a:t>
            </a:r>
            <a:endParaRPr kumimoji="1" lang="zh-CN" altLang="en-US" sz="32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A2C89CF-6629-4C1E-8C99-4607B67EEF5A}"/>
              </a:ext>
            </a:extLst>
          </p:cNvPr>
          <p:cNvSpPr txBox="1"/>
          <p:nvPr/>
        </p:nvSpPr>
        <p:spPr>
          <a:xfrm>
            <a:off x="926909" y="6249394"/>
            <a:ext cx="42848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/>
              <a:t>Fig1b. Protocol stack for per UE Sensing Control</a:t>
            </a:r>
            <a:endParaRPr lang="en-US" sz="1600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45FDCA9-B52A-48E6-87D4-97A28B50EF26}"/>
              </a:ext>
            </a:extLst>
          </p:cNvPr>
          <p:cNvSpPr txBox="1"/>
          <p:nvPr/>
        </p:nvSpPr>
        <p:spPr>
          <a:xfrm>
            <a:off x="7115891" y="6203248"/>
            <a:ext cx="45354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/>
            </a:lvl1pPr>
          </a:lstStyle>
          <a:p>
            <a:r>
              <a:rPr lang="en-US" altLang="zh-CN" dirty="0"/>
              <a:t>Fig2b. Protocol stack for per UE Sensing Data Report</a:t>
            </a:r>
            <a:endParaRPr lang="en-US" dirty="0"/>
          </a:p>
        </p:txBody>
      </p:sp>
      <p:graphicFrame>
        <p:nvGraphicFramePr>
          <p:cNvPr id="11" name="对象 10">
            <a:extLst>
              <a:ext uri="{FF2B5EF4-FFF2-40B4-BE49-F238E27FC236}">
                <a16:creationId xmlns:a16="http://schemas.microsoft.com/office/drawing/2014/main" id="{B7B6132B-2DBE-4D71-9262-B3CE2AE8FC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7520426"/>
              </p:ext>
            </p:extLst>
          </p:nvPr>
        </p:nvGraphicFramePr>
        <p:xfrm>
          <a:off x="1317731" y="1082241"/>
          <a:ext cx="3651834" cy="22343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5" name="Visio" r:id="rId6" imgW="3109315" imgH="2057400" progId="Visio.Drawing.15">
                  <p:embed/>
                </p:oleObj>
              </mc:Choice>
              <mc:Fallback>
                <p:oleObj name="Visio" r:id="rId6" imgW="3109315" imgH="2057400" progId="Visio.Drawing.15">
                  <p:embed/>
                  <p:pic>
                    <p:nvPicPr>
                      <p:cNvPr id="3" name="对象 2">
                        <a:extLst>
                          <a:ext uri="{FF2B5EF4-FFF2-40B4-BE49-F238E27FC236}">
                            <a16:creationId xmlns:a16="http://schemas.microsoft.com/office/drawing/2014/main" id="{A3D848B9-B7D1-4210-83A9-DADEE4CC4F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17731" y="1082241"/>
                        <a:ext cx="3651834" cy="22343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extLst>
              <a:ext uri="{FF2B5EF4-FFF2-40B4-BE49-F238E27FC236}">
                <a16:creationId xmlns:a16="http://schemas.microsoft.com/office/drawing/2014/main" id="{40629249-481A-429E-A735-DD641218A8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4535042"/>
              </p:ext>
            </p:extLst>
          </p:nvPr>
        </p:nvGraphicFramePr>
        <p:xfrm>
          <a:off x="861616" y="3962400"/>
          <a:ext cx="4564063" cy="22360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6" name="Visio" r:id="rId8" imgW="4564779" imgH="2370030" progId="Visio.Drawing.15">
                  <p:embed/>
                </p:oleObj>
              </mc:Choice>
              <mc:Fallback>
                <p:oleObj name="Visio" r:id="rId8" imgW="4564779" imgH="2370030" progId="Visio.Drawing.15">
                  <p:embed/>
                  <p:pic>
                    <p:nvPicPr>
                      <p:cNvPr id="5" name="对象 4">
                        <a:extLst>
                          <a:ext uri="{FF2B5EF4-FFF2-40B4-BE49-F238E27FC236}">
                            <a16:creationId xmlns:a16="http://schemas.microsoft.com/office/drawing/2014/main" id="{CB529667-EC08-4DCC-AFC2-BAE0908BF4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61616" y="3962400"/>
                        <a:ext cx="4564063" cy="22360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>
            <a:extLst>
              <a:ext uri="{FF2B5EF4-FFF2-40B4-BE49-F238E27FC236}">
                <a16:creationId xmlns:a16="http://schemas.microsoft.com/office/drawing/2014/main" id="{1D89F493-0B77-4C8A-8EBE-1180139B6F8C}"/>
              </a:ext>
            </a:extLst>
          </p:cNvPr>
          <p:cNvSpPr txBox="1"/>
          <p:nvPr/>
        </p:nvSpPr>
        <p:spPr>
          <a:xfrm>
            <a:off x="867603" y="3299693"/>
            <a:ext cx="42848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/>
              <a:t>Fig1a. Protocol stack for per area Sensing Control</a:t>
            </a:r>
            <a:endParaRPr lang="en-US" sz="1600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287FC2A-69D0-4689-ADAE-961BD08A5FD2}"/>
              </a:ext>
            </a:extLst>
          </p:cNvPr>
          <p:cNvSpPr txBox="1"/>
          <p:nvPr/>
        </p:nvSpPr>
        <p:spPr>
          <a:xfrm>
            <a:off x="6917309" y="3236441"/>
            <a:ext cx="4896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/>
            </a:lvl1pPr>
          </a:lstStyle>
          <a:p>
            <a:r>
              <a:rPr lang="en-US" altLang="zh-CN" dirty="0"/>
              <a:t>Fig2a. Protocol stack for per Area Sensing Data Report</a:t>
            </a:r>
            <a:endParaRPr lang="en-US" dirty="0"/>
          </a:p>
        </p:txBody>
      </p:sp>
      <p:sp>
        <p:nvSpPr>
          <p:cNvPr id="3" name="Rectangle 39">
            <a:extLst>
              <a:ext uri="{FF2B5EF4-FFF2-40B4-BE49-F238E27FC236}">
                <a16:creationId xmlns:a16="http://schemas.microsoft.com/office/drawing/2014/main" id="{A251BBCB-9768-4E02-B4C0-02A52D2D2A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1121" y="396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3EE06536-B070-406C-B10C-8FF6A497DD78}"/>
              </a:ext>
            </a:extLst>
          </p:cNvPr>
          <p:cNvCxnSpPr/>
          <p:nvPr/>
        </p:nvCxnSpPr>
        <p:spPr>
          <a:xfrm>
            <a:off x="6219645" y="1006289"/>
            <a:ext cx="0" cy="5679183"/>
          </a:xfrm>
          <a:prstGeom prst="line">
            <a:avLst/>
          </a:prstGeom>
          <a:ln w="2857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98">
            <a:extLst>
              <a:ext uri="{FF2B5EF4-FFF2-40B4-BE49-F238E27FC236}">
                <a16:creationId xmlns:a16="http://schemas.microsoft.com/office/drawing/2014/main" id="{B0A427CA-AE89-4562-A441-448B463E100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910388" y="3846513"/>
            <a:ext cx="4986337" cy="2133600"/>
            <a:chOff x="4353" y="2423"/>
            <a:chExt cx="3141" cy="1344"/>
          </a:xfrm>
        </p:grpSpPr>
        <p:sp>
          <p:nvSpPr>
            <p:cNvPr id="8" name="AutoShape 97">
              <a:extLst>
                <a:ext uri="{FF2B5EF4-FFF2-40B4-BE49-F238E27FC236}">
                  <a16:creationId xmlns:a16="http://schemas.microsoft.com/office/drawing/2014/main" id="{0F5704E9-B4EE-45A5-ADA5-85307177F68C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4353" y="2423"/>
              <a:ext cx="3141" cy="1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Rectangle 99">
              <a:extLst>
                <a:ext uri="{FF2B5EF4-FFF2-40B4-BE49-F238E27FC236}">
                  <a16:creationId xmlns:a16="http://schemas.microsoft.com/office/drawing/2014/main" id="{850E3854-9CA6-4732-9F7F-9AC70521B4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5" y="2485"/>
              <a:ext cx="438" cy="97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ectangle 100">
              <a:extLst>
                <a:ext uri="{FF2B5EF4-FFF2-40B4-BE49-F238E27FC236}">
                  <a16:creationId xmlns:a16="http://schemas.microsoft.com/office/drawing/2014/main" id="{C7912389-1B73-42C8-848B-7BCD82239B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5" y="2485"/>
              <a:ext cx="438" cy="978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101">
              <a:extLst>
                <a:ext uri="{FF2B5EF4-FFF2-40B4-BE49-F238E27FC236}">
                  <a16:creationId xmlns:a16="http://schemas.microsoft.com/office/drawing/2014/main" id="{C350488A-217D-4BD9-89FC-69E8DB7D7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5" y="3002"/>
              <a:ext cx="101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5G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" name="Rectangle 102">
              <a:extLst>
                <a:ext uri="{FF2B5EF4-FFF2-40B4-BE49-F238E27FC236}">
                  <a16:creationId xmlns:a16="http://schemas.microsoft.com/office/drawing/2014/main" id="{528BA6D2-F495-4E8A-8FEF-6ED7861BC1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4" y="3002"/>
              <a:ext cx="51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-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Rectangle 103">
              <a:extLst>
                <a:ext uri="{FF2B5EF4-FFF2-40B4-BE49-F238E27FC236}">
                  <a16:creationId xmlns:a16="http://schemas.microsoft.com/office/drawing/2014/main" id="{7927EA29-5EF3-4509-8CCE-3FE51317E5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3" y="3002"/>
              <a:ext cx="105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AN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Rectangle 104">
              <a:extLst>
                <a:ext uri="{FF2B5EF4-FFF2-40B4-BE49-F238E27FC236}">
                  <a16:creationId xmlns:a16="http://schemas.microsoft.com/office/drawing/2014/main" id="{CE329C9F-29D6-4F5E-99C3-8F828E1A7A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5" y="3079"/>
              <a:ext cx="45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Rectangle 105">
              <a:extLst>
                <a:ext uri="{FF2B5EF4-FFF2-40B4-BE49-F238E27FC236}">
                  <a16:creationId xmlns:a16="http://schemas.microsoft.com/office/drawing/2014/main" id="{44D3448D-2C67-4540-BAC4-6450FEE4E2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8" y="3079"/>
              <a:ext cx="238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Protocol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Rectangle 106">
              <a:extLst>
                <a:ext uri="{FF2B5EF4-FFF2-40B4-BE49-F238E27FC236}">
                  <a16:creationId xmlns:a16="http://schemas.microsoft.com/office/drawing/2014/main" id="{43939478-79A4-42CF-B754-D5D8AC43E1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7" y="3156"/>
              <a:ext cx="188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Layers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Line 107">
              <a:extLst>
                <a:ext uri="{FF2B5EF4-FFF2-40B4-BE49-F238E27FC236}">
                  <a16:creationId xmlns:a16="http://schemas.microsoft.com/office/drawing/2014/main" id="{4D02F3F9-CD45-475C-A1AC-AE85673676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65" y="2827"/>
              <a:ext cx="43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108">
              <a:extLst>
                <a:ext uri="{FF2B5EF4-FFF2-40B4-BE49-F238E27FC236}">
                  <a16:creationId xmlns:a16="http://schemas.microsoft.com/office/drawing/2014/main" id="{8B60FB79-2ABE-4175-9B26-36952C23D5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52" y="3070"/>
              <a:ext cx="439" cy="39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Rectangle 109">
              <a:extLst>
                <a:ext uri="{FF2B5EF4-FFF2-40B4-BE49-F238E27FC236}">
                  <a16:creationId xmlns:a16="http://schemas.microsoft.com/office/drawing/2014/main" id="{3F7B5034-3BF0-4847-A6D1-340F3BC311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52" y="3070"/>
              <a:ext cx="439" cy="393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110">
              <a:extLst>
                <a:ext uri="{FF2B5EF4-FFF2-40B4-BE49-F238E27FC236}">
                  <a16:creationId xmlns:a16="http://schemas.microsoft.com/office/drawing/2014/main" id="{AFB161E4-C336-4463-9774-A8924EFB00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9" y="3359"/>
              <a:ext cx="8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L1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Line 111">
              <a:extLst>
                <a:ext uri="{FF2B5EF4-FFF2-40B4-BE49-F238E27FC236}">
                  <a16:creationId xmlns:a16="http://schemas.microsoft.com/office/drawing/2014/main" id="{0B9A492A-F123-480F-854C-C487817911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52" y="3333"/>
              <a:ext cx="439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112">
              <a:extLst>
                <a:ext uri="{FF2B5EF4-FFF2-40B4-BE49-F238E27FC236}">
                  <a16:creationId xmlns:a16="http://schemas.microsoft.com/office/drawing/2014/main" id="{C054AE61-93E0-4EC9-85E6-540FC75D29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54" y="3002"/>
              <a:ext cx="100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5G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Rectangle 113">
              <a:extLst>
                <a:ext uri="{FF2B5EF4-FFF2-40B4-BE49-F238E27FC236}">
                  <a16:creationId xmlns:a16="http://schemas.microsoft.com/office/drawing/2014/main" id="{EFBDE1D1-4541-4372-A01D-902DA4B81F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3" y="3002"/>
              <a:ext cx="50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-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4" name="Rectangle 114">
              <a:extLst>
                <a:ext uri="{FF2B5EF4-FFF2-40B4-BE49-F238E27FC236}">
                  <a16:creationId xmlns:a16="http://schemas.microsoft.com/office/drawing/2014/main" id="{87FE55DC-32E7-4ED5-8111-8E417CD164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2" y="3002"/>
              <a:ext cx="64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5" name="Rectangle 115">
              <a:extLst>
                <a:ext uri="{FF2B5EF4-FFF2-40B4-BE49-F238E27FC236}">
                  <a16:creationId xmlns:a16="http://schemas.microsoft.com/office/drawing/2014/main" id="{19241BF5-C341-4B32-8DCA-E0F3653E15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7" y="3002"/>
              <a:ext cx="68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N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6" name="Rectangle 116">
              <a:extLst>
                <a:ext uri="{FF2B5EF4-FFF2-40B4-BE49-F238E27FC236}">
                  <a16:creationId xmlns:a16="http://schemas.microsoft.com/office/drawing/2014/main" id="{12608894-15CF-4E56-B654-28615277ED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0" y="3079"/>
              <a:ext cx="238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Protocol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Rectangle 117">
              <a:extLst>
                <a:ext uri="{FF2B5EF4-FFF2-40B4-BE49-F238E27FC236}">
                  <a16:creationId xmlns:a16="http://schemas.microsoft.com/office/drawing/2014/main" id="{25EEAAC1-E713-4DC1-AC9A-8CACC98443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56" y="3156"/>
              <a:ext cx="187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Layers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8" name="Rectangle 118">
              <a:extLst>
                <a:ext uri="{FF2B5EF4-FFF2-40B4-BE49-F238E27FC236}">
                  <a16:creationId xmlns:a16="http://schemas.microsoft.com/office/drawing/2014/main" id="{0256AEBF-FB2C-4286-BAFC-3EA5148F4C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9" y="3224"/>
              <a:ext cx="8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L2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9" name="Line 119">
              <a:extLst>
                <a:ext uri="{FF2B5EF4-FFF2-40B4-BE49-F238E27FC236}">
                  <a16:creationId xmlns:a16="http://schemas.microsoft.com/office/drawing/2014/main" id="{6B80F5C9-58B6-4C85-8889-D75107BCB9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52" y="3203"/>
              <a:ext cx="439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Rectangle 120">
              <a:extLst>
                <a:ext uri="{FF2B5EF4-FFF2-40B4-BE49-F238E27FC236}">
                  <a16:creationId xmlns:a16="http://schemas.microsoft.com/office/drawing/2014/main" id="{20AD1CC0-FDDC-400E-878D-575F797D87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8" y="3089"/>
              <a:ext cx="20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UDP/IP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1" name="Rectangle 121">
              <a:extLst>
                <a:ext uri="{FF2B5EF4-FFF2-40B4-BE49-F238E27FC236}">
                  <a16:creationId xmlns:a16="http://schemas.microsoft.com/office/drawing/2014/main" id="{3107B11A-D247-44F4-B2EA-EC4F334D55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6" y="2954"/>
              <a:ext cx="12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GTP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2" name="Rectangle 122">
              <a:extLst>
                <a:ext uri="{FF2B5EF4-FFF2-40B4-BE49-F238E27FC236}">
                  <a16:creationId xmlns:a16="http://schemas.microsoft.com/office/drawing/2014/main" id="{A3BA5C07-6D0A-436D-AA90-209211A120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6" y="2954"/>
              <a:ext cx="50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-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3" name="Rectangle 123">
              <a:extLst>
                <a:ext uri="{FF2B5EF4-FFF2-40B4-BE49-F238E27FC236}">
                  <a16:creationId xmlns:a16="http://schemas.microsoft.com/office/drawing/2014/main" id="{225041A9-CA22-484A-AED0-C890C6DD9B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4" y="2954"/>
              <a:ext cx="69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U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4" name="Rectangle 124">
              <a:extLst>
                <a:ext uri="{FF2B5EF4-FFF2-40B4-BE49-F238E27FC236}">
                  <a16:creationId xmlns:a16="http://schemas.microsoft.com/office/drawing/2014/main" id="{C1C1E2C8-7356-4EB3-8817-9FE7491C8D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7" y="2713"/>
              <a:ext cx="206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IP/UDP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5" name="Line 125">
              <a:extLst>
                <a:ext uri="{FF2B5EF4-FFF2-40B4-BE49-F238E27FC236}">
                  <a16:creationId xmlns:a16="http://schemas.microsoft.com/office/drawing/2014/main" id="{F620452F-1412-48C0-A018-6B461633BC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65" y="2688"/>
              <a:ext cx="43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Rectangle 126">
              <a:extLst>
                <a:ext uri="{FF2B5EF4-FFF2-40B4-BE49-F238E27FC236}">
                  <a16:creationId xmlns:a16="http://schemas.microsoft.com/office/drawing/2014/main" id="{33E6570D-5A80-43F8-A3AC-D501D75326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7" y="2839"/>
              <a:ext cx="165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Relay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7" name="Freeform 127">
              <a:extLst>
                <a:ext uri="{FF2B5EF4-FFF2-40B4-BE49-F238E27FC236}">
                  <a16:creationId xmlns:a16="http://schemas.microsoft.com/office/drawing/2014/main" id="{4E986E5E-AFFF-48B1-90AA-F1BE782487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" y="2827"/>
              <a:ext cx="439" cy="636"/>
            </a:xfrm>
            <a:custGeom>
              <a:avLst/>
              <a:gdLst>
                <a:gd name="T0" fmla="*/ 439 w 439"/>
                <a:gd name="T1" fmla="*/ 166 h 636"/>
                <a:gd name="T2" fmla="*/ 439 w 439"/>
                <a:gd name="T3" fmla="*/ 636 h 636"/>
                <a:gd name="T4" fmla="*/ 0 w 439"/>
                <a:gd name="T5" fmla="*/ 636 h 636"/>
                <a:gd name="T6" fmla="*/ 0 w 439"/>
                <a:gd name="T7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9" h="636">
                  <a:moveTo>
                    <a:pt x="439" y="166"/>
                  </a:moveTo>
                  <a:lnTo>
                    <a:pt x="439" y="636"/>
                  </a:lnTo>
                  <a:lnTo>
                    <a:pt x="0" y="636"/>
                  </a:ln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28">
              <a:extLst>
                <a:ext uri="{FF2B5EF4-FFF2-40B4-BE49-F238E27FC236}">
                  <a16:creationId xmlns:a16="http://schemas.microsoft.com/office/drawing/2014/main" id="{625A1DED-BE8D-4773-96BA-0BC448A80F4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" y="2827"/>
              <a:ext cx="878" cy="243"/>
            </a:xfrm>
            <a:custGeom>
              <a:avLst/>
              <a:gdLst>
                <a:gd name="T0" fmla="*/ 0 w 878"/>
                <a:gd name="T1" fmla="*/ 0 h 243"/>
                <a:gd name="T2" fmla="*/ 878 w 878"/>
                <a:gd name="T3" fmla="*/ 0 h 243"/>
                <a:gd name="T4" fmla="*/ 878 w 878"/>
                <a:gd name="T5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8" h="243">
                  <a:moveTo>
                    <a:pt x="0" y="0"/>
                  </a:moveTo>
                  <a:lnTo>
                    <a:pt x="878" y="0"/>
                  </a:lnTo>
                  <a:lnTo>
                    <a:pt x="878" y="243"/>
                  </a:lnTo>
                </a:path>
              </a:pathLst>
            </a:cu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29">
              <a:extLst>
                <a:ext uri="{FF2B5EF4-FFF2-40B4-BE49-F238E27FC236}">
                  <a16:creationId xmlns:a16="http://schemas.microsoft.com/office/drawing/2014/main" id="{FF1CB4B3-C1C8-456D-90D2-1A2A531729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" y="2827"/>
              <a:ext cx="878" cy="162"/>
            </a:xfrm>
            <a:custGeom>
              <a:avLst/>
              <a:gdLst>
                <a:gd name="T0" fmla="*/ 0 w 878"/>
                <a:gd name="T1" fmla="*/ 0 h 162"/>
                <a:gd name="T2" fmla="*/ 439 w 878"/>
                <a:gd name="T3" fmla="*/ 162 h 162"/>
                <a:gd name="T4" fmla="*/ 878 w 878"/>
                <a:gd name="T5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8" h="162">
                  <a:moveTo>
                    <a:pt x="0" y="0"/>
                  </a:moveTo>
                  <a:lnTo>
                    <a:pt x="439" y="162"/>
                  </a:lnTo>
                  <a:lnTo>
                    <a:pt x="878" y="0"/>
                  </a:lnTo>
                </a:path>
              </a:pathLst>
            </a:cu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Rectangle 130">
              <a:extLst>
                <a:ext uri="{FF2B5EF4-FFF2-40B4-BE49-F238E27FC236}">
                  <a16:creationId xmlns:a16="http://schemas.microsoft.com/office/drawing/2014/main" id="{5C34B40F-5C2E-4099-AF42-794A8F00B8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4" y="3516"/>
              <a:ext cx="115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UE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1" name="Rectangle 131">
              <a:extLst>
                <a:ext uri="{FF2B5EF4-FFF2-40B4-BE49-F238E27FC236}">
                  <a16:creationId xmlns:a16="http://schemas.microsoft.com/office/drawing/2014/main" id="{A0DBCDFE-507F-4CF5-823C-31F6FA56DA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6" y="3497"/>
              <a:ext cx="1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NG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2" name="Rectangle 132">
              <a:extLst>
                <a:ext uri="{FF2B5EF4-FFF2-40B4-BE49-F238E27FC236}">
                  <a16:creationId xmlns:a16="http://schemas.microsoft.com/office/drawing/2014/main" id="{D1097343-7D4F-44ED-B9A7-2D6F65E1E1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4" y="3497"/>
              <a:ext cx="5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-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3" name="Rectangle 133">
              <a:extLst>
                <a:ext uri="{FF2B5EF4-FFF2-40B4-BE49-F238E27FC236}">
                  <a16:creationId xmlns:a16="http://schemas.microsoft.com/office/drawing/2014/main" id="{DB5386EB-43AE-445F-9F45-D87957A1C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55" y="3497"/>
              <a:ext cx="155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RAN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4" name="Freeform 134">
              <a:extLst>
                <a:ext uri="{FF2B5EF4-FFF2-40B4-BE49-F238E27FC236}">
                  <a16:creationId xmlns:a16="http://schemas.microsoft.com/office/drawing/2014/main" id="{43B9CC6E-E4E0-4439-8212-BE6298FBB5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66" y="2435"/>
              <a:ext cx="6" cy="1150"/>
            </a:xfrm>
            <a:custGeom>
              <a:avLst/>
              <a:gdLst>
                <a:gd name="T0" fmla="*/ 20 w 20"/>
                <a:gd name="T1" fmla="*/ 70 h 3820"/>
                <a:gd name="T2" fmla="*/ 20 w 20"/>
                <a:gd name="T3" fmla="*/ 150 h 3820"/>
                <a:gd name="T4" fmla="*/ 10 w 20"/>
                <a:gd name="T5" fmla="*/ 220 h 3820"/>
                <a:gd name="T6" fmla="*/ 0 w 20"/>
                <a:gd name="T7" fmla="*/ 270 h 3820"/>
                <a:gd name="T8" fmla="*/ 0 w 20"/>
                <a:gd name="T9" fmla="*/ 310 h 3820"/>
                <a:gd name="T10" fmla="*/ 10 w 20"/>
                <a:gd name="T11" fmla="*/ 360 h 3820"/>
                <a:gd name="T12" fmla="*/ 20 w 20"/>
                <a:gd name="T13" fmla="*/ 430 h 3820"/>
                <a:gd name="T14" fmla="*/ 20 w 20"/>
                <a:gd name="T15" fmla="*/ 550 h 3820"/>
                <a:gd name="T16" fmla="*/ 20 w 20"/>
                <a:gd name="T17" fmla="*/ 630 h 3820"/>
                <a:gd name="T18" fmla="*/ 10 w 20"/>
                <a:gd name="T19" fmla="*/ 700 h 3820"/>
                <a:gd name="T20" fmla="*/ 0 w 20"/>
                <a:gd name="T21" fmla="*/ 750 h 3820"/>
                <a:gd name="T22" fmla="*/ 0 w 20"/>
                <a:gd name="T23" fmla="*/ 790 h 3820"/>
                <a:gd name="T24" fmla="*/ 10 w 20"/>
                <a:gd name="T25" fmla="*/ 840 h 3820"/>
                <a:gd name="T26" fmla="*/ 20 w 20"/>
                <a:gd name="T27" fmla="*/ 910 h 3820"/>
                <a:gd name="T28" fmla="*/ 20 w 20"/>
                <a:gd name="T29" fmla="*/ 1030 h 3820"/>
                <a:gd name="T30" fmla="*/ 20 w 20"/>
                <a:gd name="T31" fmla="*/ 1110 h 3820"/>
                <a:gd name="T32" fmla="*/ 10 w 20"/>
                <a:gd name="T33" fmla="*/ 1180 h 3820"/>
                <a:gd name="T34" fmla="*/ 0 w 20"/>
                <a:gd name="T35" fmla="*/ 1230 h 3820"/>
                <a:gd name="T36" fmla="*/ 0 w 20"/>
                <a:gd name="T37" fmla="*/ 1270 h 3820"/>
                <a:gd name="T38" fmla="*/ 10 w 20"/>
                <a:gd name="T39" fmla="*/ 1320 h 3820"/>
                <a:gd name="T40" fmla="*/ 20 w 20"/>
                <a:gd name="T41" fmla="*/ 1390 h 3820"/>
                <a:gd name="T42" fmla="*/ 20 w 20"/>
                <a:gd name="T43" fmla="*/ 1510 h 3820"/>
                <a:gd name="T44" fmla="*/ 20 w 20"/>
                <a:gd name="T45" fmla="*/ 1590 h 3820"/>
                <a:gd name="T46" fmla="*/ 10 w 20"/>
                <a:gd name="T47" fmla="*/ 1660 h 3820"/>
                <a:gd name="T48" fmla="*/ 0 w 20"/>
                <a:gd name="T49" fmla="*/ 1710 h 3820"/>
                <a:gd name="T50" fmla="*/ 0 w 20"/>
                <a:gd name="T51" fmla="*/ 1750 h 3820"/>
                <a:gd name="T52" fmla="*/ 10 w 20"/>
                <a:gd name="T53" fmla="*/ 1800 h 3820"/>
                <a:gd name="T54" fmla="*/ 20 w 20"/>
                <a:gd name="T55" fmla="*/ 1870 h 3820"/>
                <a:gd name="T56" fmla="*/ 20 w 20"/>
                <a:gd name="T57" fmla="*/ 1990 h 3820"/>
                <a:gd name="T58" fmla="*/ 20 w 20"/>
                <a:gd name="T59" fmla="*/ 2070 h 3820"/>
                <a:gd name="T60" fmla="*/ 10 w 20"/>
                <a:gd name="T61" fmla="*/ 2140 h 3820"/>
                <a:gd name="T62" fmla="*/ 0 w 20"/>
                <a:gd name="T63" fmla="*/ 2190 h 3820"/>
                <a:gd name="T64" fmla="*/ 0 w 20"/>
                <a:gd name="T65" fmla="*/ 2230 h 3820"/>
                <a:gd name="T66" fmla="*/ 10 w 20"/>
                <a:gd name="T67" fmla="*/ 2280 h 3820"/>
                <a:gd name="T68" fmla="*/ 20 w 20"/>
                <a:gd name="T69" fmla="*/ 2350 h 3820"/>
                <a:gd name="T70" fmla="*/ 20 w 20"/>
                <a:gd name="T71" fmla="*/ 2470 h 3820"/>
                <a:gd name="T72" fmla="*/ 20 w 20"/>
                <a:gd name="T73" fmla="*/ 2550 h 3820"/>
                <a:gd name="T74" fmla="*/ 10 w 20"/>
                <a:gd name="T75" fmla="*/ 2620 h 3820"/>
                <a:gd name="T76" fmla="*/ 0 w 20"/>
                <a:gd name="T77" fmla="*/ 2670 h 3820"/>
                <a:gd name="T78" fmla="*/ 0 w 20"/>
                <a:gd name="T79" fmla="*/ 2710 h 3820"/>
                <a:gd name="T80" fmla="*/ 10 w 20"/>
                <a:gd name="T81" fmla="*/ 2760 h 3820"/>
                <a:gd name="T82" fmla="*/ 20 w 20"/>
                <a:gd name="T83" fmla="*/ 2830 h 3820"/>
                <a:gd name="T84" fmla="*/ 20 w 20"/>
                <a:gd name="T85" fmla="*/ 2950 h 3820"/>
                <a:gd name="T86" fmla="*/ 20 w 20"/>
                <a:gd name="T87" fmla="*/ 3030 h 3820"/>
                <a:gd name="T88" fmla="*/ 10 w 20"/>
                <a:gd name="T89" fmla="*/ 3100 h 3820"/>
                <a:gd name="T90" fmla="*/ 0 w 20"/>
                <a:gd name="T91" fmla="*/ 3150 h 3820"/>
                <a:gd name="T92" fmla="*/ 0 w 20"/>
                <a:gd name="T93" fmla="*/ 3190 h 3820"/>
                <a:gd name="T94" fmla="*/ 10 w 20"/>
                <a:gd name="T95" fmla="*/ 3240 h 3820"/>
                <a:gd name="T96" fmla="*/ 20 w 20"/>
                <a:gd name="T97" fmla="*/ 3310 h 3820"/>
                <a:gd name="T98" fmla="*/ 20 w 20"/>
                <a:gd name="T99" fmla="*/ 3430 h 3820"/>
                <a:gd name="T100" fmla="*/ 20 w 20"/>
                <a:gd name="T101" fmla="*/ 3510 h 3820"/>
                <a:gd name="T102" fmla="*/ 10 w 20"/>
                <a:gd name="T103" fmla="*/ 3580 h 3820"/>
                <a:gd name="T104" fmla="*/ 0 w 20"/>
                <a:gd name="T105" fmla="*/ 3630 h 3820"/>
                <a:gd name="T106" fmla="*/ 0 w 20"/>
                <a:gd name="T107" fmla="*/ 3670 h 3820"/>
                <a:gd name="T108" fmla="*/ 10 w 20"/>
                <a:gd name="T109" fmla="*/ 3720 h 3820"/>
                <a:gd name="T110" fmla="*/ 20 w 20"/>
                <a:gd name="T111" fmla="*/ 3790 h 3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" h="3820">
                  <a:moveTo>
                    <a:pt x="20" y="10"/>
                  </a:moveTo>
                  <a:lnTo>
                    <a:pt x="20" y="30"/>
                  </a:lnTo>
                  <a:cubicBezTo>
                    <a:pt x="20" y="35"/>
                    <a:pt x="16" y="40"/>
                    <a:pt x="10" y="40"/>
                  </a:cubicBezTo>
                  <a:cubicBezTo>
                    <a:pt x="5" y="40"/>
                    <a:pt x="0" y="35"/>
                    <a:pt x="0" y="30"/>
                  </a:cubicBezTo>
                  <a:lnTo>
                    <a:pt x="0" y="10"/>
                  </a:ln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lose/>
                  <a:moveTo>
                    <a:pt x="20" y="70"/>
                  </a:moveTo>
                  <a:lnTo>
                    <a:pt x="20" y="90"/>
                  </a:lnTo>
                  <a:cubicBezTo>
                    <a:pt x="20" y="95"/>
                    <a:pt x="16" y="100"/>
                    <a:pt x="10" y="100"/>
                  </a:cubicBezTo>
                  <a:cubicBezTo>
                    <a:pt x="5" y="100"/>
                    <a:pt x="0" y="95"/>
                    <a:pt x="0" y="90"/>
                  </a:cubicBezTo>
                  <a:lnTo>
                    <a:pt x="0" y="70"/>
                  </a:lnTo>
                  <a:cubicBezTo>
                    <a:pt x="0" y="64"/>
                    <a:pt x="5" y="60"/>
                    <a:pt x="10" y="60"/>
                  </a:cubicBezTo>
                  <a:cubicBezTo>
                    <a:pt x="16" y="60"/>
                    <a:pt x="20" y="64"/>
                    <a:pt x="20" y="70"/>
                  </a:cubicBezTo>
                  <a:close/>
                  <a:moveTo>
                    <a:pt x="20" y="130"/>
                  </a:moveTo>
                  <a:lnTo>
                    <a:pt x="20" y="150"/>
                  </a:lnTo>
                  <a:cubicBezTo>
                    <a:pt x="20" y="155"/>
                    <a:pt x="16" y="160"/>
                    <a:pt x="10" y="160"/>
                  </a:cubicBezTo>
                  <a:cubicBezTo>
                    <a:pt x="5" y="160"/>
                    <a:pt x="0" y="155"/>
                    <a:pt x="0" y="150"/>
                  </a:cubicBezTo>
                  <a:lnTo>
                    <a:pt x="0" y="130"/>
                  </a:lnTo>
                  <a:cubicBezTo>
                    <a:pt x="0" y="124"/>
                    <a:pt x="5" y="120"/>
                    <a:pt x="10" y="120"/>
                  </a:cubicBezTo>
                  <a:cubicBezTo>
                    <a:pt x="16" y="120"/>
                    <a:pt x="20" y="124"/>
                    <a:pt x="20" y="130"/>
                  </a:cubicBezTo>
                  <a:close/>
                  <a:moveTo>
                    <a:pt x="20" y="190"/>
                  </a:moveTo>
                  <a:lnTo>
                    <a:pt x="20" y="210"/>
                  </a:lnTo>
                  <a:cubicBezTo>
                    <a:pt x="20" y="215"/>
                    <a:pt x="16" y="220"/>
                    <a:pt x="10" y="220"/>
                  </a:cubicBezTo>
                  <a:cubicBezTo>
                    <a:pt x="5" y="220"/>
                    <a:pt x="0" y="215"/>
                    <a:pt x="0" y="210"/>
                  </a:cubicBezTo>
                  <a:lnTo>
                    <a:pt x="0" y="190"/>
                  </a:lnTo>
                  <a:cubicBezTo>
                    <a:pt x="0" y="184"/>
                    <a:pt x="5" y="180"/>
                    <a:pt x="10" y="180"/>
                  </a:cubicBezTo>
                  <a:cubicBezTo>
                    <a:pt x="16" y="180"/>
                    <a:pt x="20" y="184"/>
                    <a:pt x="20" y="190"/>
                  </a:cubicBezTo>
                  <a:close/>
                  <a:moveTo>
                    <a:pt x="20" y="250"/>
                  </a:moveTo>
                  <a:lnTo>
                    <a:pt x="20" y="270"/>
                  </a:lnTo>
                  <a:cubicBezTo>
                    <a:pt x="20" y="275"/>
                    <a:pt x="16" y="280"/>
                    <a:pt x="10" y="280"/>
                  </a:cubicBezTo>
                  <a:cubicBezTo>
                    <a:pt x="5" y="280"/>
                    <a:pt x="0" y="275"/>
                    <a:pt x="0" y="270"/>
                  </a:cubicBezTo>
                  <a:lnTo>
                    <a:pt x="0" y="250"/>
                  </a:lnTo>
                  <a:cubicBezTo>
                    <a:pt x="0" y="244"/>
                    <a:pt x="5" y="240"/>
                    <a:pt x="10" y="240"/>
                  </a:cubicBezTo>
                  <a:cubicBezTo>
                    <a:pt x="16" y="240"/>
                    <a:pt x="20" y="244"/>
                    <a:pt x="20" y="250"/>
                  </a:cubicBezTo>
                  <a:close/>
                  <a:moveTo>
                    <a:pt x="20" y="310"/>
                  </a:moveTo>
                  <a:lnTo>
                    <a:pt x="20" y="330"/>
                  </a:lnTo>
                  <a:cubicBezTo>
                    <a:pt x="20" y="335"/>
                    <a:pt x="16" y="340"/>
                    <a:pt x="10" y="340"/>
                  </a:cubicBezTo>
                  <a:cubicBezTo>
                    <a:pt x="5" y="340"/>
                    <a:pt x="0" y="335"/>
                    <a:pt x="0" y="330"/>
                  </a:cubicBezTo>
                  <a:lnTo>
                    <a:pt x="0" y="310"/>
                  </a:lnTo>
                  <a:cubicBezTo>
                    <a:pt x="0" y="304"/>
                    <a:pt x="5" y="300"/>
                    <a:pt x="10" y="300"/>
                  </a:cubicBezTo>
                  <a:cubicBezTo>
                    <a:pt x="16" y="300"/>
                    <a:pt x="20" y="304"/>
                    <a:pt x="20" y="310"/>
                  </a:cubicBezTo>
                  <a:close/>
                  <a:moveTo>
                    <a:pt x="20" y="370"/>
                  </a:moveTo>
                  <a:lnTo>
                    <a:pt x="20" y="390"/>
                  </a:lnTo>
                  <a:cubicBezTo>
                    <a:pt x="20" y="395"/>
                    <a:pt x="16" y="400"/>
                    <a:pt x="10" y="400"/>
                  </a:cubicBezTo>
                  <a:cubicBezTo>
                    <a:pt x="5" y="400"/>
                    <a:pt x="0" y="395"/>
                    <a:pt x="0" y="390"/>
                  </a:cubicBezTo>
                  <a:lnTo>
                    <a:pt x="0" y="370"/>
                  </a:lnTo>
                  <a:cubicBezTo>
                    <a:pt x="0" y="364"/>
                    <a:pt x="5" y="360"/>
                    <a:pt x="10" y="360"/>
                  </a:cubicBezTo>
                  <a:cubicBezTo>
                    <a:pt x="16" y="360"/>
                    <a:pt x="20" y="364"/>
                    <a:pt x="20" y="370"/>
                  </a:cubicBezTo>
                  <a:close/>
                  <a:moveTo>
                    <a:pt x="20" y="430"/>
                  </a:moveTo>
                  <a:lnTo>
                    <a:pt x="20" y="450"/>
                  </a:lnTo>
                  <a:cubicBezTo>
                    <a:pt x="20" y="455"/>
                    <a:pt x="16" y="460"/>
                    <a:pt x="10" y="460"/>
                  </a:cubicBezTo>
                  <a:cubicBezTo>
                    <a:pt x="5" y="460"/>
                    <a:pt x="0" y="455"/>
                    <a:pt x="0" y="450"/>
                  </a:cubicBezTo>
                  <a:lnTo>
                    <a:pt x="0" y="430"/>
                  </a:lnTo>
                  <a:cubicBezTo>
                    <a:pt x="0" y="424"/>
                    <a:pt x="5" y="420"/>
                    <a:pt x="10" y="420"/>
                  </a:cubicBezTo>
                  <a:cubicBezTo>
                    <a:pt x="16" y="420"/>
                    <a:pt x="20" y="424"/>
                    <a:pt x="20" y="430"/>
                  </a:cubicBezTo>
                  <a:close/>
                  <a:moveTo>
                    <a:pt x="20" y="490"/>
                  </a:moveTo>
                  <a:lnTo>
                    <a:pt x="20" y="510"/>
                  </a:lnTo>
                  <a:cubicBezTo>
                    <a:pt x="20" y="515"/>
                    <a:pt x="16" y="520"/>
                    <a:pt x="10" y="520"/>
                  </a:cubicBezTo>
                  <a:cubicBezTo>
                    <a:pt x="5" y="520"/>
                    <a:pt x="0" y="515"/>
                    <a:pt x="0" y="510"/>
                  </a:cubicBezTo>
                  <a:lnTo>
                    <a:pt x="0" y="490"/>
                  </a:lnTo>
                  <a:cubicBezTo>
                    <a:pt x="0" y="484"/>
                    <a:pt x="5" y="480"/>
                    <a:pt x="10" y="480"/>
                  </a:cubicBezTo>
                  <a:cubicBezTo>
                    <a:pt x="16" y="480"/>
                    <a:pt x="20" y="484"/>
                    <a:pt x="20" y="490"/>
                  </a:cubicBezTo>
                  <a:close/>
                  <a:moveTo>
                    <a:pt x="20" y="550"/>
                  </a:moveTo>
                  <a:lnTo>
                    <a:pt x="20" y="570"/>
                  </a:lnTo>
                  <a:cubicBezTo>
                    <a:pt x="20" y="575"/>
                    <a:pt x="16" y="580"/>
                    <a:pt x="10" y="580"/>
                  </a:cubicBezTo>
                  <a:cubicBezTo>
                    <a:pt x="5" y="580"/>
                    <a:pt x="0" y="575"/>
                    <a:pt x="0" y="570"/>
                  </a:cubicBezTo>
                  <a:lnTo>
                    <a:pt x="0" y="550"/>
                  </a:lnTo>
                  <a:cubicBezTo>
                    <a:pt x="0" y="544"/>
                    <a:pt x="5" y="540"/>
                    <a:pt x="10" y="540"/>
                  </a:cubicBezTo>
                  <a:cubicBezTo>
                    <a:pt x="16" y="540"/>
                    <a:pt x="20" y="544"/>
                    <a:pt x="20" y="550"/>
                  </a:cubicBezTo>
                  <a:close/>
                  <a:moveTo>
                    <a:pt x="20" y="610"/>
                  </a:moveTo>
                  <a:lnTo>
                    <a:pt x="20" y="630"/>
                  </a:lnTo>
                  <a:cubicBezTo>
                    <a:pt x="20" y="635"/>
                    <a:pt x="16" y="640"/>
                    <a:pt x="10" y="640"/>
                  </a:cubicBezTo>
                  <a:cubicBezTo>
                    <a:pt x="5" y="640"/>
                    <a:pt x="0" y="635"/>
                    <a:pt x="0" y="630"/>
                  </a:cubicBezTo>
                  <a:lnTo>
                    <a:pt x="0" y="610"/>
                  </a:lnTo>
                  <a:cubicBezTo>
                    <a:pt x="0" y="604"/>
                    <a:pt x="5" y="600"/>
                    <a:pt x="10" y="600"/>
                  </a:cubicBezTo>
                  <a:cubicBezTo>
                    <a:pt x="16" y="600"/>
                    <a:pt x="20" y="604"/>
                    <a:pt x="20" y="610"/>
                  </a:cubicBezTo>
                  <a:close/>
                  <a:moveTo>
                    <a:pt x="20" y="670"/>
                  </a:moveTo>
                  <a:lnTo>
                    <a:pt x="20" y="690"/>
                  </a:lnTo>
                  <a:cubicBezTo>
                    <a:pt x="20" y="695"/>
                    <a:pt x="16" y="700"/>
                    <a:pt x="10" y="700"/>
                  </a:cubicBezTo>
                  <a:cubicBezTo>
                    <a:pt x="5" y="700"/>
                    <a:pt x="0" y="695"/>
                    <a:pt x="0" y="690"/>
                  </a:cubicBezTo>
                  <a:lnTo>
                    <a:pt x="0" y="670"/>
                  </a:lnTo>
                  <a:cubicBezTo>
                    <a:pt x="0" y="664"/>
                    <a:pt x="5" y="660"/>
                    <a:pt x="10" y="660"/>
                  </a:cubicBezTo>
                  <a:cubicBezTo>
                    <a:pt x="16" y="660"/>
                    <a:pt x="20" y="664"/>
                    <a:pt x="20" y="670"/>
                  </a:cubicBezTo>
                  <a:close/>
                  <a:moveTo>
                    <a:pt x="20" y="730"/>
                  </a:moveTo>
                  <a:lnTo>
                    <a:pt x="20" y="750"/>
                  </a:lnTo>
                  <a:cubicBezTo>
                    <a:pt x="20" y="755"/>
                    <a:pt x="16" y="760"/>
                    <a:pt x="10" y="760"/>
                  </a:cubicBezTo>
                  <a:cubicBezTo>
                    <a:pt x="5" y="760"/>
                    <a:pt x="0" y="755"/>
                    <a:pt x="0" y="750"/>
                  </a:cubicBezTo>
                  <a:lnTo>
                    <a:pt x="0" y="730"/>
                  </a:lnTo>
                  <a:cubicBezTo>
                    <a:pt x="0" y="724"/>
                    <a:pt x="5" y="720"/>
                    <a:pt x="10" y="720"/>
                  </a:cubicBezTo>
                  <a:cubicBezTo>
                    <a:pt x="16" y="720"/>
                    <a:pt x="20" y="724"/>
                    <a:pt x="20" y="730"/>
                  </a:cubicBezTo>
                  <a:close/>
                  <a:moveTo>
                    <a:pt x="20" y="790"/>
                  </a:moveTo>
                  <a:lnTo>
                    <a:pt x="20" y="810"/>
                  </a:lnTo>
                  <a:cubicBezTo>
                    <a:pt x="20" y="815"/>
                    <a:pt x="16" y="820"/>
                    <a:pt x="10" y="820"/>
                  </a:cubicBezTo>
                  <a:cubicBezTo>
                    <a:pt x="5" y="820"/>
                    <a:pt x="0" y="815"/>
                    <a:pt x="0" y="810"/>
                  </a:cubicBezTo>
                  <a:lnTo>
                    <a:pt x="0" y="790"/>
                  </a:lnTo>
                  <a:cubicBezTo>
                    <a:pt x="0" y="784"/>
                    <a:pt x="5" y="780"/>
                    <a:pt x="10" y="780"/>
                  </a:cubicBezTo>
                  <a:cubicBezTo>
                    <a:pt x="16" y="780"/>
                    <a:pt x="20" y="784"/>
                    <a:pt x="20" y="790"/>
                  </a:cubicBezTo>
                  <a:close/>
                  <a:moveTo>
                    <a:pt x="20" y="850"/>
                  </a:moveTo>
                  <a:lnTo>
                    <a:pt x="20" y="870"/>
                  </a:lnTo>
                  <a:cubicBezTo>
                    <a:pt x="20" y="875"/>
                    <a:pt x="16" y="880"/>
                    <a:pt x="10" y="880"/>
                  </a:cubicBezTo>
                  <a:cubicBezTo>
                    <a:pt x="5" y="880"/>
                    <a:pt x="0" y="875"/>
                    <a:pt x="0" y="870"/>
                  </a:cubicBezTo>
                  <a:lnTo>
                    <a:pt x="0" y="850"/>
                  </a:lnTo>
                  <a:cubicBezTo>
                    <a:pt x="0" y="844"/>
                    <a:pt x="5" y="840"/>
                    <a:pt x="10" y="840"/>
                  </a:cubicBezTo>
                  <a:cubicBezTo>
                    <a:pt x="16" y="840"/>
                    <a:pt x="20" y="844"/>
                    <a:pt x="20" y="850"/>
                  </a:cubicBezTo>
                  <a:close/>
                  <a:moveTo>
                    <a:pt x="20" y="910"/>
                  </a:moveTo>
                  <a:lnTo>
                    <a:pt x="20" y="930"/>
                  </a:lnTo>
                  <a:cubicBezTo>
                    <a:pt x="20" y="935"/>
                    <a:pt x="16" y="940"/>
                    <a:pt x="10" y="940"/>
                  </a:cubicBezTo>
                  <a:cubicBezTo>
                    <a:pt x="5" y="940"/>
                    <a:pt x="0" y="935"/>
                    <a:pt x="0" y="930"/>
                  </a:cubicBezTo>
                  <a:lnTo>
                    <a:pt x="0" y="910"/>
                  </a:lnTo>
                  <a:cubicBezTo>
                    <a:pt x="0" y="904"/>
                    <a:pt x="5" y="900"/>
                    <a:pt x="10" y="900"/>
                  </a:cubicBezTo>
                  <a:cubicBezTo>
                    <a:pt x="16" y="900"/>
                    <a:pt x="20" y="904"/>
                    <a:pt x="20" y="910"/>
                  </a:cubicBezTo>
                  <a:close/>
                  <a:moveTo>
                    <a:pt x="20" y="970"/>
                  </a:moveTo>
                  <a:lnTo>
                    <a:pt x="20" y="990"/>
                  </a:lnTo>
                  <a:cubicBezTo>
                    <a:pt x="20" y="995"/>
                    <a:pt x="16" y="1000"/>
                    <a:pt x="10" y="1000"/>
                  </a:cubicBezTo>
                  <a:cubicBezTo>
                    <a:pt x="5" y="1000"/>
                    <a:pt x="0" y="995"/>
                    <a:pt x="0" y="990"/>
                  </a:cubicBezTo>
                  <a:lnTo>
                    <a:pt x="0" y="970"/>
                  </a:lnTo>
                  <a:cubicBezTo>
                    <a:pt x="0" y="964"/>
                    <a:pt x="5" y="960"/>
                    <a:pt x="10" y="960"/>
                  </a:cubicBezTo>
                  <a:cubicBezTo>
                    <a:pt x="16" y="960"/>
                    <a:pt x="20" y="964"/>
                    <a:pt x="20" y="970"/>
                  </a:cubicBezTo>
                  <a:close/>
                  <a:moveTo>
                    <a:pt x="20" y="1030"/>
                  </a:moveTo>
                  <a:lnTo>
                    <a:pt x="20" y="1050"/>
                  </a:lnTo>
                  <a:cubicBezTo>
                    <a:pt x="20" y="1055"/>
                    <a:pt x="16" y="1060"/>
                    <a:pt x="10" y="1060"/>
                  </a:cubicBezTo>
                  <a:cubicBezTo>
                    <a:pt x="5" y="1060"/>
                    <a:pt x="0" y="1055"/>
                    <a:pt x="0" y="1050"/>
                  </a:cubicBezTo>
                  <a:lnTo>
                    <a:pt x="0" y="1030"/>
                  </a:lnTo>
                  <a:cubicBezTo>
                    <a:pt x="0" y="1024"/>
                    <a:pt x="5" y="1020"/>
                    <a:pt x="10" y="1020"/>
                  </a:cubicBezTo>
                  <a:cubicBezTo>
                    <a:pt x="16" y="1020"/>
                    <a:pt x="20" y="1024"/>
                    <a:pt x="20" y="1030"/>
                  </a:cubicBezTo>
                  <a:close/>
                  <a:moveTo>
                    <a:pt x="20" y="1090"/>
                  </a:moveTo>
                  <a:lnTo>
                    <a:pt x="20" y="1110"/>
                  </a:lnTo>
                  <a:cubicBezTo>
                    <a:pt x="20" y="1115"/>
                    <a:pt x="16" y="1120"/>
                    <a:pt x="10" y="1120"/>
                  </a:cubicBezTo>
                  <a:cubicBezTo>
                    <a:pt x="5" y="1120"/>
                    <a:pt x="0" y="1115"/>
                    <a:pt x="0" y="1110"/>
                  </a:cubicBezTo>
                  <a:lnTo>
                    <a:pt x="0" y="1090"/>
                  </a:lnTo>
                  <a:cubicBezTo>
                    <a:pt x="0" y="1084"/>
                    <a:pt x="5" y="1080"/>
                    <a:pt x="10" y="1080"/>
                  </a:cubicBezTo>
                  <a:cubicBezTo>
                    <a:pt x="16" y="1080"/>
                    <a:pt x="20" y="1084"/>
                    <a:pt x="20" y="1090"/>
                  </a:cubicBezTo>
                  <a:close/>
                  <a:moveTo>
                    <a:pt x="20" y="1150"/>
                  </a:moveTo>
                  <a:lnTo>
                    <a:pt x="20" y="1170"/>
                  </a:lnTo>
                  <a:cubicBezTo>
                    <a:pt x="20" y="1175"/>
                    <a:pt x="16" y="1180"/>
                    <a:pt x="10" y="1180"/>
                  </a:cubicBezTo>
                  <a:cubicBezTo>
                    <a:pt x="5" y="1180"/>
                    <a:pt x="0" y="1175"/>
                    <a:pt x="0" y="1170"/>
                  </a:cubicBezTo>
                  <a:lnTo>
                    <a:pt x="0" y="1150"/>
                  </a:lnTo>
                  <a:cubicBezTo>
                    <a:pt x="0" y="1144"/>
                    <a:pt x="5" y="1140"/>
                    <a:pt x="10" y="1140"/>
                  </a:cubicBezTo>
                  <a:cubicBezTo>
                    <a:pt x="16" y="1140"/>
                    <a:pt x="20" y="1144"/>
                    <a:pt x="20" y="1150"/>
                  </a:cubicBezTo>
                  <a:close/>
                  <a:moveTo>
                    <a:pt x="20" y="1210"/>
                  </a:moveTo>
                  <a:lnTo>
                    <a:pt x="20" y="1230"/>
                  </a:lnTo>
                  <a:cubicBezTo>
                    <a:pt x="20" y="1235"/>
                    <a:pt x="16" y="1240"/>
                    <a:pt x="10" y="1240"/>
                  </a:cubicBezTo>
                  <a:cubicBezTo>
                    <a:pt x="5" y="1240"/>
                    <a:pt x="0" y="1235"/>
                    <a:pt x="0" y="1230"/>
                  </a:cubicBezTo>
                  <a:lnTo>
                    <a:pt x="0" y="1210"/>
                  </a:lnTo>
                  <a:cubicBezTo>
                    <a:pt x="0" y="1204"/>
                    <a:pt x="5" y="1200"/>
                    <a:pt x="10" y="1200"/>
                  </a:cubicBezTo>
                  <a:cubicBezTo>
                    <a:pt x="16" y="1200"/>
                    <a:pt x="20" y="1204"/>
                    <a:pt x="20" y="1210"/>
                  </a:cubicBezTo>
                  <a:close/>
                  <a:moveTo>
                    <a:pt x="20" y="1270"/>
                  </a:moveTo>
                  <a:lnTo>
                    <a:pt x="20" y="1290"/>
                  </a:lnTo>
                  <a:cubicBezTo>
                    <a:pt x="20" y="1295"/>
                    <a:pt x="16" y="1300"/>
                    <a:pt x="10" y="1300"/>
                  </a:cubicBezTo>
                  <a:cubicBezTo>
                    <a:pt x="5" y="1300"/>
                    <a:pt x="0" y="1295"/>
                    <a:pt x="0" y="1290"/>
                  </a:cubicBezTo>
                  <a:lnTo>
                    <a:pt x="0" y="1270"/>
                  </a:lnTo>
                  <a:cubicBezTo>
                    <a:pt x="0" y="1264"/>
                    <a:pt x="5" y="1260"/>
                    <a:pt x="10" y="1260"/>
                  </a:cubicBezTo>
                  <a:cubicBezTo>
                    <a:pt x="16" y="1260"/>
                    <a:pt x="20" y="1264"/>
                    <a:pt x="20" y="1270"/>
                  </a:cubicBezTo>
                  <a:close/>
                  <a:moveTo>
                    <a:pt x="20" y="1330"/>
                  </a:moveTo>
                  <a:lnTo>
                    <a:pt x="20" y="1350"/>
                  </a:lnTo>
                  <a:cubicBezTo>
                    <a:pt x="20" y="1355"/>
                    <a:pt x="16" y="1360"/>
                    <a:pt x="10" y="1360"/>
                  </a:cubicBezTo>
                  <a:cubicBezTo>
                    <a:pt x="5" y="1360"/>
                    <a:pt x="0" y="1355"/>
                    <a:pt x="0" y="1350"/>
                  </a:cubicBezTo>
                  <a:lnTo>
                    <a:pt x="0" y="1330"/>
                  </a:lnTo>
                  <a:cubicBezTo>
                    <a:pt x="0" y="1324"/>
                    <a:pt x="5" y="1320"/>
                    <a:pt x="10" y="1320"/>
                  </a:cubicBezTo>
                  <a:cubicBezTo>
                    <a:pt x="16" y="1320"/>
                    <a:pt x="20" y="1324"/>
                    <a:pt x="20" y="1330"/>
                  </a:cubicBezTo>
                  <a:close/>
                  <a:moveTo>
                    <a:pt x="20" y="1390"/>
                  </a:moveTo>
                  <a:lnTo>
                    <a:pt x="20" y="1410"/>
                  </a:lnTo>
                  <a:cubicBezTo>
                    <a:pt x="20" y="1415"/>
                    <a:pt x="16" y="1420"/>
                    <a:pt x="10" y="1420"/>
                  </a:cubicBezTo>
                  <a:cubicBezTo>
                    <a:pt x="5" y="1420"/>
                    <a:pt x="0" y="1415"/>
                    <a:pt x="0" y="1410"/>
                  </a:cubicBezTo>
                  <a:lnTo>
                    <a:pt x="0" y="1390"/>
                  </a:lnTo>
                  <a:cubicBezTo>
                    <a:pt x="0" y="1384"/>
                    <a:pt x="5" y="1380"/>
                    <a:pt x="10" y="1380"/>
                  </a:cubicBezTo>
                  <a:cubicBezTo>
                    <a:pt x="16" y="1380"/>
                    <a:pt x="20" y="1384"/>
                    <a:pt x="20" y="1390"/>
                  </a:cubicBezTo>
                  <a:close/>
                  <a:moveTo>
                    <a:pt x="20" y="1450"/>
                  </a:moveTo>
                  <a:lnTo>
                    <a:pt x="20" y="1470"/>
                  </a:lnTo>
                  <a:cubicBezTo>
                    <a:pt x="20" y="1475"/>
                    <a:pt x="16" y="1480"/>
                    <a:pt x="10" y="1480"/>
                  </a:cubicBezTo>
                  <a:cubicBezTo>
                    <a:pt x="5" y="1480"/>
                    <a:pt x="0" y="1475"/>
                    <a:pt x="0" y="1470"/>
                  </a:cubicBezTo>
                  <a:lnTo>
                    <a:pt x="0" y="1450"/>
                  </a:lnTo>
                  <a:cubicBezTo>
                    <a:pt x="0" y="1444"/>
                    <a:pt x="5" y="1440"/>
                    <a:pt x="10" y="1440"/>
                  </a:cubicBezTo>
                  <a:cubicBezTo>
                    <a:pt x="16" y="1440"/>
                    <a:pt x="20" y="1444"/>
                    <a:pt x="20" y="1450"/>
                  </a:cubicBezTo>
                  <a:close/>
                  <a:moveTo>
                    <a:pt x="20" y="1510"/>
                  </a:moveTo>
                  <a:lnTo>
                    <a:pt x="20" y="1530"/>
                  </a:lnTo>
                  <a:cubicBezTo>
                    <a:pt x="20" y="1535"/>
                    <a:pt x="16" y="1540"/>
                    <a:pt x="10" y="1540"/>
                  </a:cubicBezTo>
                  <a:cubicBezTo>
                    <a:pt x="5" y="1540"/>
                    <a:pt x="0" y="1535"/>
                    <a:pt x="0" y="1530"/>
                  </a:cubicBezTo>
                  <a:lnTo>
                    <a:pt x="0" y="1510"/>
                  </a:lnTo>
                  <a:cubicBezTo>
                    <a:pt x="0" y="1504"/>
                    <a:pt x="5" y="1500"/>
                    <a:pt x="10" y="1500"/>
                  </a:cubicBezTo>
                  <a:cubicBezTo>
                    <a:pt x="16" y="1500"/>
                    <a:pt x="20" y="1504"/>
                    <a:pt x="20" y="1510"/>
                  </a:cubicBezTo>
                  <a:close/>
                  <a:moveTo>
                    <a:pt x="20" y="1570"/>
                  </a:moveTo>
                  <a:lnTo>
                    <a:pt x="20" y="1590"/>
                  </a:lnTo>
                  <a:cubicBezTo>
                    <a:pt x="20" y="1595"/>
                    <a:pt x="16" y="1600"/>
                    <a:pt x="10" y="1600"/>
                  </a:cubicBezTo>
                  <a:cubicBezTo>
                    <a:pt x="5" y="1600"/>
                    <a:pt x="0" y="1595"/>
                    <a:pt x="0" y="1590"/>
                  </a:cubicBezTo>
                  <a:lnTo>
                    <a:pt x="0" y="1570"/>
                  </a:lnTo>
                  <a:cubicBezTo>
                    <a:pt x="0" y="1564"/>
                    <a:pt x="5" y="1560"/>
                    <a:pt x="10" y="1560"/>
                  </a:cubicBezTo>
                  <a:cubicBezTo>
                    <a:pt x="16" y="1560"/>
                    <a:pt x="20" y="1564"/>
                    <a:pt x="20" y="1570"/>
                  </a:cubicBezTo>
                  <a:close/>
                  <a:moveTo>
                    <a:pt x="20" y="1630"/>
                  </a:moveTo>
                  <a:lnTo>
                    <a:pt x="20" y="1650"/>
                  </a:lnTo>
                  <a:cubicBezTo>
                    <a:pt x="20" y="1655"/>
                    <a:pt x="16" y="1660"/>
                    <a:pt x="10" y="1660"/>
                  </a:cubicBezTo>
                  <a:cubicBezTo>
                    <a:pt x="5" y="1660"/>
                    <a:pt x="0" y="1655"/>
                    <a:pt x="0" y="1650"/>
                  </a:cubicBezTo>
                  <a:lnTo>
                    <a:pt x="0" y="1630"/>
                  </a:lnTo>
                  <a:cubicBezTo>
                    <a:pt x="0" y="1624"/>
                    <a:pt x="5" y="1620"/>
                    <a:pt x="10" y="1620"/>
                  </a:cubicBezTo>
                  <a:cubicBezTo>
                    <a:pt x="16" y="1620"/>
                    <a:pt x="20" y="1624"/>
                    <a:pt x="20" y="1630"/>
                  </a:cubicBezTo>
                  <a:close/>
                  <a:moveTo>
                    <a:pt x="20" y="1690"/>
                  </a:moveTo>
                  <a:lnTo>
                    <a:pt x="20" y="1710"/>
                  </a:lnTo>
                  <a:cubicBezTo>
                    <a:pt x="20" y="1715"/>
                    <a:pt x="16" y="1720"/>
                    <a:pt x="10" y="1720"/>
                  </a:cubicBezTo>
                  <a:cubicBezTo>
                    <a:pt x="5" y="1720"/>
                    <a:pt x="0" y="1715"/>
                    <a:pt x="0" y="1710"/>
                  </a:cubicBezTo>
                  <a:lnTo>
                    <a:pt x="0" y="1690"/>
                  </a:lnTo>
                  <a:cubicBezTo>
                    <a:pt x="0" y="1684"/>
                    <a:pt x="5" y="1680"/>
                    <a:pt x="10" y="1680"/>
                  </a:cubicBezTo>
                  <a:cubicBezTo>
                    <a:pt x="16" y="1680"/>
                    <a:pt x="20" y="1684"/>
                    <a:pt x="20" y="1690"/>
                  </a:cubicBezTo>
                  <a:close/>
                  <a:moveTo>
                    <a:pt x="20" y="1750"/>
                  </a:moveTo>
                  <a:lnTo>
                    <a:pt x="20" y="1770"/>
                  </a:lnTo>
                  <a:cubicBezTo>
                    <a:pt x="20" y="1775"/>
                    <a:pt x="16" y="1780"/>
                    <a:pt x="10" y="1780"/>
                  </a:cubicBezTo>
                  <a:cubicBezTo>
                    <a:pt x="5" y="1780"/>
                    <a:pt x="0" y="1775"/>
                    <a:pt x="0" y="1770"/>
                  </a:cubicBezTo>
                  <a:lnTo>
                    <a:pt x="0" y="1750"/>
                  </a:lnTo>
                  <a:cubicBezTo>
                    <a:pt x="0" y="1744"/>
                    <a:pt x="5" y="1740"/>
                    <a:pt x="10" y="1740"/>
                  </a:cubicBezTo>
                  <a:cubicBezTo>
                    <a:pt x="16" y="1740"/>
                    <a:pt x="20" y="1744"/>
                    <a:pt x="20" y="1750"/>
                  </a:cubicBezTo>
                  <a:close/>
                  <a:moveTo>
                    <a:pt x="20" y="1810"/>
                  </a:moveTo>
                  <a:lnTo>
                    <a:pt x="20" y="1830"/>
                  </a:lnTo>
                  <a:cubicBezTo>
                    <a:pt x="20" y="1835"/>
                    <a:pt x="16" y="1840"/>
                    <a:pt x="10" y="1840"/>
                  </a:cubicBezTo>
                  <a:cubicBezTo>
                    <a:pt x="5" y="1840"/>
                    <a:pt x="0" y="1835"/>
                    <a:pt x="0" y="1830"/>
                  </a:cubicBezTo>
                  <a:lnTo>
                    <a:pt x="0" y="1810"/>
                  </a:lnTo>
                  <a:cubicBezTo>
                    <a:pt x="0" y="1804"/>
                    <a:pt x="5" y="1800"/>
                    <a:pt x="10" y="1800"/>
                  </a:cubicBezTo>
                  <a:cubicBezTo>
                    <a:pt x="16" y="1800"/>
                    <a:pt x="20" y="1804"/>
                    <a:pt x="20" y="1810"/>
                  </a:cubicBezTo>
                  <a:close/>
                  <a:moveTo>
                    <a:pt x="20" y="1870"/>
                  </a:moveTo>
                  <a:lnTo>
                    <a:pt x="20" y="1890"/>
                  </a:lnTo>
                  <a:cubicBezTo>
                    <a:pt x="20" y="1895"/>
                    <a:pt x="16" y="1900"/>
                    <a:pt x="10" y="1900"/>
                  </a:cubicBezTo>
                  <a:cubicBezTo>
                    <a:pt x="5" y="1900"/>
                    <a:pt x="0" y="1895"/>
                    <a:pt x="0" y="1890"/>
                  </a:cubicBezTo>
                  <a:lnTo>
                    <a:pt x="0" y="1870"/>
                  </a:lnTo>
                  <a:cubicBezTo>
                    <a:pt x="0" y="1864"/>
                    <a:pt x="5" y="1860"/>
                    <a:pt x="10" y="1860"/>
                  </a:cubicBezTo>
                  <a:cubicBezTo>
                    <a:pt x="16" y="1860"/>
                    <a:pt x="20" y="1864"/>
                    <a:pt x="20" y="1870"/>
                  </a:cubicBezTo>
                  <a:close/>
                  <a:moveTo>
                    <a:pt x="20" y="1930"/>
                  </a:moveTo>
                  <a:lnTo>
                    <a:pt x="20" y="1950"/>
                  </a:lnTo>
                  <a:cubicBezTo>
                    <a:pt x="20" y="1955"/>
                    <a:pt x="16" y="1960"/>
                    <a:pt x="10" y="1960"/>
                  </a:cubicBezTo>
                  <a:cubicBezTo>
                    <a:pt x="5" y="1960"/>
                    <a:pt x="0" y="1955"/>
                    <a:pt x="0" y="1950"/>
                  </a:cubicBezTo>
                  <a:lnTo>
                    <a:pt x="0" y="1930"/>
                  </a:lnTo>
                  <a:cubicBezTo>
                    <a:pt x="0" y="1924"/>
                    <a:pt x="5" y="1920"/>
                    <a:pt x="10" y="1920"/>
                  </a:cubicBezTo>
                  <a:cubicBezTo>
                    <a:pt x="16" y="1920"/>
                    <a:pt x="20" y="1924"/>
                    <a:pt x="20" y="1930"/>
                  </a:cubicBezTo>
                  <a:close/>
                  <a:moveTo>
                    <a:pt x="20" y="1990"/>
                  </a:moveTo>
                  <a:lnTo>
                    <a:pt x="20" y="2010"/>
                  </a:lnTo>
                  <a:cubicBezTo>
                    <a:pt x="20" y="2015"/>
                    <a:pt x="16" y="2020"/>
                    <a:pt x="10" y="2020"/>
                  </a:cubicBezTo>
                  <a:cubicBezTo>
                    <a:pt x="5" y="2020"/>
                    <a:pt x="0" y="2015"/>
                    <a:pt x="0" y="2010"/>
                  </a:cubicBezTo>
                  <a:lnTo>
                    <a:pt x="0" y="1990"/>
                  </a:lnTo>
                  <a:cubicBezTo>
                    <a:pt x="0" y="1984"/>
                    <a:pt x="5" y="1980"/>
                    <a:pt x="10" y="1980"/>
                  </a:cubicBezTo>
                  <a:cubicBezTo>
                    <a:pt x="16" y="1980"/>
                    <a:pt x="20" y="1984"/>
                    <a:pt x="20" y="1990"/>
                  </a:cubicBezTo>
                  <a:close/>
                  <a:moveTo>
                    <a:pt x="20" y="2050"/>
                  </a:moveTo>
                  <a:lnTo>
                    <a:pt x="20" y="2070"/>
                  </a:lnTo>
                  <a:cubicBezTo>
                    <a:pt x="20" y="2075"/>
                    <a:pt x="16" y="2080"/>
                    <a:pt x="10" y="2080"/>
                  </a:cubicBezTo>
                  <a:cubicBezTo>
                    <a:pt x="5" y="2080"/>
                    <a:pt x="0" y="2075"/>
                    <a:pt x="0" y="2070"/>
                  </a:cubicBezTo>
                  <a:lnTo>
                    <a:pt x="0" y="2050"/>
                  </a:lnTo>
                  <a:cubicBezTo>
                    <a:pt x="0" y="2044"/>
                    <a:pt x="5" y="2040"/>
                    <a:pt x="10" y="2040"/>
                  </a:cubicBezTo>
                  <a:cubicBezTo>
                    <a:pt x="16" y="2040"/>
                    <a:pt x="20" y="2044"/>
                    <a:pt x="20" y="2050"/>
                  </a:cubicBezTo>
                  <a:close/>
                  <a:moveTo>
                    <a:pt x="20" y="2110"/>
                  </a:moveTo>
                  <a:lnTo>
                    <a:pt x="20" y="2130"/>
                  </a:lnTo>
                  <a:cubicBezTo>
                    <a:pt x="20" y="2135"/>
                    <a:pt x="16" y="2140"/>
                    <a:pt x="10" y="2140"/>
                  </a:cubicBezTo>
                  <a:cubicBezTo>
                    <a:pt x="5" y="2140"/>
                    <a:pt x="0" y="2135"/>
                    <a:pt x="0" y="2130"/>
                  </a:cubicBezTo>
                  <a:lnTo>
                    <a:pt x="0" y="2110"/>
                  </a:lnTo>
                  <a:cubicBezTo>
                    <a:pt x="0" y="2104"/>
                    <a:pt x="5" y="2100"/>
                    <a:pt x="10" y="2100"/>
                  </a:cubicBezTo>
                  <a:cubicBezTo>
                    <a:pt x="16" y="2100"/>
                    <a:pt x="20" y="2104"/>
                    <a:pt x="20" y="2110"/>
                  </a:cubicBezTo>
                  <a:close/>
                  <a:moveTo>
                    <a:pt x="20" y="2170"/>
                  </a:moveTo>
                  <a:lnTo>
                    <a:pt x="20" y="2190"/>
                  </a:lnTo>
                  <a:cubicBezTo>
                    <a:pt x="20" y="2195"/>
                    <a:pt x="16" y="2200"/>
                    <a:pt x="10" y="2200"/>
                  </a:cubicBezTo>
                  <a:cubicBezTo>
                    <a:pt x="5" y="2200"/>
                    <a:pt x="0" y="2195"/>
                    <a:pt x="0" y="2190"/>
                  </a:cubicBezTo>
                  <a:lnTo>
                    <a:pt x="0" y="2170"/>
                  </a:lnTo>
                  <a:cubicBezTo>
                    <a:pt x="0" y="2164"/>
                    <a:pt x="5" y="2160"/>
                    <a:pt x="10" y="2160"/>
                  </a:cubicBezTo>
                  <a:cubicBezTo>
                    <a:pt x="16" y="2160"/>
                    <a:pt x="20" y="2164"/>
                    <a:pt x="20" y="2170"/>
                  </a:cubicBezTo>
                  <a:close/>
                  <a:moveTo>
                    <a:pt x="20" y="2230"/>
                  </a:moveTo>
                  <a:lnTo>
                    <a:pt x="20" y="2250"/>
                  </a:lnTo>
                  <a:cubicBezTo>
                    <a:pt x="20" y="2255"/>
                    <a:pt x="16" y="2260"/>
                    <a:pt x="10" y="2260"/>
                  </a:cubicBezTo>
                  <a:cubicBezTo>
                    <a:pt x="5" y="2260"/>
                    <a:pt x="0" y="2255"/>
                    <a:pt x="0" y="2250"/>
                  </a:cubicBezTo>
                  <a:lnTo>
                    <a:pt x="0" y="2230"/>
                  </a:lnTo>
                  <a:cubicBezTo>
                    <a:pt x="0" y="2224"/>
                    <a:pt x="5" y="2220"/>
                    <a:pt x="10" y="2220"/>
                  </a:cubicBezTo>
                  <a:cubicBezTo>
                    <a:pt x="16" y="2220"/>
                    <a:pt x="20" y="2224"/>
                    <a:pt x="20" y="2230"/>
                  </a:cubicBezTo>
                  <a:close/>
                  <a:moveTo>
                    <a:pt x="20" y="2290"/>
                  </a:moveTo>
                  <a:lnTo>
                    <a:pt x="20" y="2310"/>
                  </a:lnTo>
                  <a:cubicBezTo>
                    <a:pt x="20" y="2315"/>
                    <a:pt x="16" y="2320"/>
                    <a:pt x="10" y="2320"/>
                  </a:cubicBezTo>
                  <a:cubicBezTo>
                    <a:pt x="5" y="2320"/>
                    <a:pt x="0" y="2315"/>
                    <a:pt x="0" y="2310"/>
                  </a:cubicBezTo>
                  <a:lnTo>
                    <a:pt x="0" y="2290"/>
                  </a:lnTo>
                  <a:cubicBezTo>
                    <a:pt x="0" y="2284"/>
                    <a:pt x="5" y="2280"/>
                    <a:pt x="10" y="2280"/>
                  </a:cubicBezTo>
                  <a:cubicBezTo>
                    <a:pt x="16" y="2280"/>
                    <a:pt x="20" y="2284"/>
                    <a:pt x="20" y="2290"/>
                  </a:cubicBezTo>
                  <a:close/>
                  <a:moveTo>
                    <a:pt x="20" y="2350"/>
                  </a:moveTo>
                  <a:lnTo>
                    <a:pt x="20" y="2370"/>
                  </a:lnTo>
                  <a:cubicBezTo>
                    <a:pt x="20" y="2375"/>
                    <a:pt x="16" y="2380"/>
                    <a:pt x="10" y="2380"/>
                  </a:cubicBezTo>
                  <a:cubicBezTo>
                    <a:pt x="5" y="2380"/>
                    <a:pt x="0" y="2375"/>
                    <a:pt x="0" y="2370"/>
                  </a:cubicBezTo>
                  <a:lnTo>
                    <a:pt x="0" y="2350"/>
                  </a:lnTo>
                  <a:cubicBezTo>
                    <a:pt x="0" y="2344"/>
                    <a:pt x="5" y="2340"/>
                    <a:pt x="10" y="2340"/>
                  </a:cubicBezTo>
                  <a:cubicBezTo>
                    <a:pt x="16" y="2340"/>
                    <a:pt x="20" y="2344"/>
                    <a:pt x="20" y="2350"/>
                  </a:cubicBezTo>
                  <a:close/>
                  <a:moveTo>
                    <a:pt x="20" y="2410"/>
                  </a:moveTo>
                  <a:lnTo>
                    <a:pt x="20" y="2430"/>
                  </a:lnTo>
                  <a:cubicBezTo>
                    <a:pt x="20" y="2435"/>
                    <a:pt x="16" y="2440"/>
                    <a:pt x="10" y="2440"/>
                  </a:cubicBezTo>
                  <a:cubicBezTo>
                    <a:pt x="5" y="2440"/>
                    <a:pt x="0" y="2435"/>
                    <a:pt x="0" y="2430"/>
                  </a:cubicBezTo>
                  <a:lnTo>
                    <a:pt x="0" y="2410"/>
                  </a:lnTo>
                  <a:cubicBezTo>
                    <a:pt x="0" y="2404"/>
                    <a:pt x="5" y="2400"/>
                    <a:pt x="10" y="2400"/>
                  </a:cubicBezTo>
                  <a:cubicBezTo>
                    <a:pt x="16" y="2400"/>
                    <a:pt x="20" y="2404"/>
                    <a:pt x="20" y="2410"/>
                  </a:cubicBezTo>
                  <a:close/>
                  <a:moveTo>
                    <a:pt x="20" y="2470"/>
                  </a:moveTo>
                  <a:lnTo>
                    <a:pt x="20" y="2490"/>
                  </a:lnTo>
                  <a:cubicBezTo>
                    <a:pt x="20" y="2495"/>
                    <a:pt x="16" y="2500"/>
                    <a:pt x="10" y="2500"/>
                  </a:cubicBezTo>
                  <a:cubicBezTo>
                    <a:pt x="5" y="2500"/>
                    <a:pt x="0" y="2495"/>
                    <a:pt x="0" y="2490"/>
                  </a:cubicBezTo>
                  <a:lnTo>
                    <a:pt x="0" y="2470"/>
                  </a:lnTo>
                  <a:cubicBezTo>
                    <a:pt x="0" y="2464"/>
                    <a:pt x="5" y="2460"/>
                    <a:pt x="10" y="2460"/>
                  </a:cubicBezTo>
                  <a:cubicBezTo>
                    <a:pt x="16" y="2460"/>
                    <a:pt x="20" y="2464"/>
                    <a:pt x="20" y="2470"/>
                  </a:cubicBezTo>
                  <a:close/>
                  <a:moveTo>
                    <a:pt x="20" y="2530"/>
                  </a:moveTo>
                  <a:lnTo>
                    <a:pt x="20" y="2550"/>
                  </a:lnTo>
                  <a:cubicBezTo>
                    <a:pt x="20" y="2555"/>
                    <a:pt x="16" y="2560"/>
                    <a:pt x="10" y="2560"/>
                  </a:cubicBezTo>
                  <a:cubicBezTo>
                    <a:pt x="5" y="2560"/>
                    <a:pt x="0" y="2555"/>
                    <a:pt x="0" y="2550"/>
                  </a:cubicBezTo>
                  <a:lnTo>
                    <a:pt x="0" y="2530"/>
                  </a:lnTo>
                  <a:cubicBezTo>
                    <a:pt x="0" y="2524"/>
                    <a:pt x="5" y="2520"/>
                    <a:pt x="10" y="2520"/>
                  </a:cubicBezTo>
                  <a:cubicBezTo>
                    <a:pt x="16" y="2520"/>
                    <a:pt x="20" y="2524"/>
                    <a:pt x="20" y="2530"/>
                  </a:cubicBezTo>
                  <a:close/>
                  <a:moveTo>
                    <a:pt x="20" y="2590"/>
                  </a:moveTo>
                  <a:lnTo>
                    <a:pt x="20" y="2610"/>
                  </a:lnTo>
                  <a:cubicBezTo>
                    <a:pt x="20" y="2615"/>
                    <a:pt x="16" y="2620"/>
                    <a:pt x="10" y="2620"/>
                  </a:cubicBezTo>
                  <a:cubicBezTo>
                    <a:pt x="5" y="2620"/>
                    <a:pt x="0" y="2615"/>
                    <a:pt x="0" y="2610"/>
                  </a:cubicBezTo>
                  <a:lnTo>
                    <a:pt x="0" y="2590"/>
                  </a:lnTo>
                  <a:cubicBezTo>
                    <a:pt x="0" y="2584"/>
                    <a:pt x="5" y="2580"/>
                    <a:pt x="10" y="2580"/>
                  </a:cubicBezTo>
                  <a:cubicBezTo>
                    <a:pt x="16" y="2580"/>
                    <a:pt x="20" y="2584"/>
                    <a:pt x="20" y="2590"/>
                  </a:cubicBezTo>
                  <a:close/>
                  <a:moveTo>
                    <a:pt x="20" y="2650"/>
                  </a:moveTo>
                  <a:lnTo>
                    <a:pt x="20" y="2670"/>
                  </a:lnTo>
                  <a:cubicBezTo>
                    <a:pt x="20" y="2675"/>
                    <a:pt x="16" y="2680"/>
                    <a:pt x="10" y="2680"/>
                  </a:cubicBezTo>
                  <a:cubicBezTo>
                    <a:pt x="5" y="2680"/>
                    <a:pt x="0" y="2675"/>
                    <a:pt x="0" y="2670"/>
                  </a:cubicBezTo>
                  <a:lnTo>
                    <a:pt x="0" y="2650"/>
                  </a:lnTo>
                  <a:cubicBezTo>
                    <a:pt x="0" y="2644"/>
                    <a:pt x="5" y="2640"/>
                    <a:pt x="10" y="2640"/>
                  </a:cubicBezTo>
                  <a:cubicBezTo>
                    <a:pt x="16" y="2640"/>
                    <a:pt x="20" y="2644"/>
                    <a:pt x="20" y="2650"/>
                  </a:cubicBezTo>
                  <a:close/>
                  <a:moveTo>
                    <a:pt x="20" y="2710"/>
                  </a:moveTo>
                  <a:lnTo>
                    <a:pt x="20" y="2730"/>
                  </a:lnTo>
                  <a:cubicBezTo>
                    <a:pt x="20" y="2735"/>
                    <a:pt x="16" y="2740"/>
                    <a:pt x="10" y="2740"/>
                  </a:cubicBezTo>
                  <a:cubicBezTo>
                    <a:pt x="5" y="2740"/>
                    <a:pt x="0" y="2735"/>
                    <a:pt x="0" y="2730"/>
                  </a:cubicBezTo>
                  <a:lnTo>
                    <a:pt x="0" y="2710"/>
                  </a:lnTo>
                  <a:cubicBezTo>
                    <a:pt x="0" y="2704"/>
                    <a:pt x="5" y="2700"/>
                    <a:pt x="10" y="2700"/>
                  </a:cubicBezTo>
                  <a:cubicBezTo>
                    <a:pt x="16" y="2700"/>
                    <a:pt x="20" y="2704"/>
                    <a:pt x="20" y="2710"/>
                  </a:cubicBezTo>
                  <a:close/>
                  <a:moveTo>
                    <a:pt x="20" y="2770"/>
                  </a:moveTo>
                  <a:lnTo>
                    <a:pt x="20" y="2790"/>
                  </a:lnTo>
                  <a:cubicBezTo>
                    <a:pt x="20" y="2795"/>
                    <a:pt x="16" y="2800"/>
                    <a:pt x="10" y="2800"/>
                  </a:cubicBezTo>
                  <a:cubicBezTo>
                    <a:pt x="5" y="2800"/>
                    <a:pt x="0" y="2795"/>
                    <a:pt x="0" y="2790"/>
                  </a:cubicBezTo>
                  <a:lnTo>
                    <a:pt x="0" y="2770"/>
                  </a:lnTo>
                  <a:cubicBezTo>
                    <a:pt x="0" y="2764"/>
                    <a:pt x="5" y="2760"/>
                    <a:pt x="10" y="2760"/>
                  </a:cubicBezTo>
                  <a:cubicBezTo>
                    <a:pt x="16" y="2760"/>
                    <a:pt x="20" y="2764"/>
                    <a:pt x="20" y="2770"/>
                  </a:cubicBezTo>
                  <a:close/>
                  <a:moveTo>
                    <a:pt x="20" y="2830"/>
                  </a:moveTo>
                  <a:lnTo>
                    <a:pt x="20" y="2850"/>
                  </a:lnTo>
                  <a:cubicBezTo>
                    <a:pt x="20" y="2855"/>
                    <a:pt x="16" y="2860"/>
                    <a:pt x="10" y="2860"/>
                  </a:cubicBezTo>
                  <a:cubicBezTo>
                    <a:pt x="5" y="2860"/>
                    <a:pt x="0" y="2855"/>
                    <a:pt x="0" y="2850"/>
                  </a:cubicBezTo>
                  <a:lnTo>
                    <a:pt x="0" y="2830"/>
                  </a:lnTo>
                  <a:cubicBezTo>
                    <a:pt x="0" y="2824"/>
                    <a:pt x="5" y="2820"/>
                    <a:pt x="10" y="2820"/>
                  </a:cubicBezTo>
                  <a:cubicBezTo>
                    <a:pt x="16" y="2820"/>
                    <a:pt x="20" y="2824"/>
                    <a:pt x="20" y="2830"/>
                  </a:cubicBezTo>
                  <a:close/>
                  <a:moveTo>
                    <a:pt x="20" y="2890"/>
                  </a:moveTo>
                  <a:lnTo>
                    <a:pt x="20" y="2910"/>
                  </a:lnTo>
                  <a:cubicBezTo>
                    <a:pt x="20" y="2915"/>
                    <a:pt x="16" y="2920"/>
                    <a:pt x="10" y="2920"/>
                  </a:cubicBezTo>
                  <a:cubicBezTo>
                    <a:pt x="5" y="2920"/>
                    <a:pt x="0" y="2915"/>
                    <a:pt x="0" y="2910"/>
                  </a:cubicBezTo>
                  <a:lnTo>
                    <a:pt x="0" y="2890"/>
                  </a:lnTo>
                  <a:cubicBezTo>
                    <a:pt x="0" y="2884"/>
                    <a:pt x="5" y="2880"/>
                    <a:pt x="10" y="2880"/>
                  </a:cubicBezTo>
                  <a:cubicBezTo>
                    <a:pt x="16" y="2880"/>
                    <a:pt x="20" y="2884"/>
                    <a:pt x="20" y="2890"/>
                  </a:cubicBezTo>
                  <a:close/>
                  <a:moveTo>
                    <a:pt x="20" y="2950"/>
                  </a:moveTo>
                  <a:lnTo>
                    <a:pt x="20" y="2970"/>
                  </a:lnTo>
                  <a:cubicBezTo>
                    <a:pt x="20" y="2975"/>
                    <a:pt x="16" y="2980"/>
                    <a:pt x="10" y="2980"/>
                  </a:cubicBezTo>
                  <a:cubicBezTo>
                    <a:pt x="5" y="2980"/>
                    <a:pt x="0" y="2975"/>
                    <a:pt x="0" y="2970"/>
                  </a:cubicBezTo>
                  <a:lnTo>
                    <a:pt x="0" y="2950"/>
                  </a:lnTo>
                  <a:cubicBezTo>
                    <a:pt x="0" y="2944"/>
                    <a:pt x="5" y="2940"/>
                    <a:pt x="10" y="2940"/>
                  </a:cubicBezTo>
                  <a:cubicBezTo>
                    <a:pt x="16" y="2940"/>
                    <a:pt x="20" y="2944"/>
                    <a:pt x="20" y="2950"/>
                  </a:cubicBezTo>
                  <a:close/>
                  <a:moveTo>
                    <a:pt x="20" y="3010"/>
                  </a:moveTo>
                  <a:lnTo>
                    <a:pt x="20" y="3030"/>
                  </a:lnTo>
                  <a:cubicBezTo>
                    <a:pt x="20" y="3035"/>
                    <a:pt x="16" y="3040"/>
                    <a:pt x="10" y="3040"/>
                  </a:cubicBezTo>
                  <a:cubicBezTo>
                    <a:pt x="5" y="3040"/>
                    <a:pt x="0" y="3035"/>
                    <a:pt x="0" y="3030"/>
                  </a:cubicBezTo>
                  <a:lnTo>
                    <a:pt x="0" y="3010"/>
                  </a:lnTo>
                  <a:cubicBezTo>
                    <a:pt x="0" y="3004"/>
                    <a:pt x="5" y="3000"/>
                    <a:pt x="10" y="3000"/>
                  </a:cubicBezTo>
                  <a:cubicBezTo>
                    <a:pt x="16" y="3000"/>
                    <a:pt x="20" y="3004"/>
                    <a:pt x="20" y="3010"/>
                  </a:cubicBezTo>
                  <a:close/>
                  <a:moveTo>
                    <a:pt x="20" y="3070"/>
                  </a:moveTo>
                  <a:lnTo>
                    <a:pt x="20" y="3090"/>
                  </a:lnTo>
                  <a:cubicBezTo>
                    <a:pt x="20" y="3095"/>
                    <a:pt x="16" y="3100"/>
                    <a:pt x="10" y="3100"/>
                  </a:cubicBezTo>
                  <a:cubicBezTo>
                    <a:pt x="5" y="3100"/>
                    <a:pt x="0" y="3095"/>
                    <a:pt x="0" y="3090"/>
                  </a:cubicBezTo>
                  <a:lnTo>
                    <a:pt x="0" y="3070"/>
                  </a:lnTo>
                  <a:cubicBezTo>
                    <a:pt x="0" y="3064"/>
                    <a:pt x="5" y="3060"/>
                    <a:pt x="10" y="3060"/>
                  </a:cubicBezTo>
                  <a:cubicBezTo>
                    <a:pt x="16" y="3060"/>
                    <a:pt x="20" y="3064"/>
                    <a:pt x="20" y="3070"/>
                  </a:cubicBezTo>
                  <a:close/>
                  <a:moveTo>
                    <a:pt x="20" y="3130"/>
                  </a:moveTo>
                  <a:lnTo>
                    <a:pt x="20" y="3150"/>
                  </a:lnTo>
                  <a:cubicBezTo>
                    <a:pt x="20" y="3155"/>
                    <a:pt x="16" y="3160"/>
                    <a:pt x="10" y="3160"/>
                  </a:cubicBezTo>
                  <a:cubicBezTo>
                    <a:pt x="5" y="3160"/>
                    <a:pt x="0" y="3155"/>
                    <a:pt x="0" y="3150"/>
                  </a:cubicBezTo>
                  <a:lnTo>
                    <a:pt x="0" y="3130"/>
                  </a:lnTo>
                  <a:cubicBezTo>
                    <a:pt x="0" y="3124"/>
                    <a:pt x="5" y="3120"/>
                    <a:pt x="10" y="3120"/>
                  </a:cubicBezTo>
                  <a:cubicBezTo>
                    <a:pt x="16" y="3120"/>
                    <a:pt x="20" y="3124"/>
                    <a:pt x="20" y="3130"/>
                  </a:cubicBezTo>
                  <a:close/>
                  <a:moveTo>
                    <a:pt x="20" y="3190"/>
                  </a:moveTo>
                  <a:lnTo>
                    <a:pt x="20" y="3210"/>
                  </a:lnTo>
                  <a:cubicBezTo>
                    <a:pt x="20" y="3215"/>
                    <a:pt x="16" y="3220"/>
                    <a:pt x="10" y="3220"/>
                  </a:cubicBezTo>
                  <a:cubicBezTo>
                    <a:pt x="5" y="3220"/>
                    <a:pt x="0" y="3215"/>
                    <a:pt x="0" y="3210"/>
                  </a:cubicBezTo>
                  <a:lnTo>
                    <a:pt x="0" y="3190"/>
                  </a:lnTo>
                  <a:cubicBezTo>
                    <a:pt x="0" y="3184"/>
                    <a:pt x="5" y="3180"/>
                    <a:pt x="10" y="3180"/>
                  </a:cubicBezTo>
                  <a:cubicBezTo>
                    <a:pt x="16" y="3180"/>
                    <a:pt x="20" y="3184"/>
                    <a:pt x="20" y="3190"/>
                  </a:cubicBezTo>
                  <a:close/>
                  <a:moveTo>
                    <a:pt x="20" y="3250"/>
                  </a:moveTo>
                  <a:lnTo>
                    <a:pt x="20" y="3270"/>
                  </a:lnTo>
                  <a:cubicBezTo>
                    <a:pt x="20" y="3275"/>
                    <a:pt x="16" y="3280"/>
                    <a:pt x="10" y="3280"/>
                  </a:cubicBezTo>
                  <a:cubicBezTo>
                    <a:pt x="5" y="3280"/>
                    <a:pt x="0" y="3275"/>
                    <a:pt x="0" y="3270"/>
                  </a:cubicBezTo>
                  <a:lnTo>
                    <a:pt x="0" y="3250"/>
                  </a:lnTo>
                  <a:cubicBezTo>
                    <a:pt x="0" y="3244"/>
                    <a:pt x="5" y="3240"/>
                    <a:pt x="10" y="3240"/>
                  </a:cubicBezTo>
                  <a:cubicBezTo>
                    <a:pt x="16" y="3240"/>
                    <a:pt x="20" y="3244"/>
                    <a:pt x="20" y="3250"/>
                  </a:cubicBezTo>
                  <a:close/>
                  <a:moveTo>
                    <a:pt x="20" y="3310"/>
                  </a:moveTo>
                  <a:lnTo>
                    <a:pt x="20" y="3330"/>
                  </a:lnTo>
                  <a:cubicBezTo>
                    <a:pt x="20" y="3335"/>
                    <a:pt x="16" y="3340"/>
                    <a:pt x="10" y="3340"/>
                  </a:cubicBezTo>
                  <a:cubicBezTo>
                    <a:pt x="5" y="3340"/>
                    <a:pt x="0" y="3335"/>
                    <a:pt x="0" y="3330"/>
                  </a:cubicBezTo>
                  <a:lnTo>
                    <a:pt x="0" y="3310"/>
                  </a:lnTo>
                  <a:cubicBezTo>
                    <a:pt x="0" y="3304"/>
                    <a:pt x="5" y="3300"/>
                    <a:pt x="10" y="3300"/>
                  </a:cubicBezTo>
                  <a:cubicBezTo>
                    <a:pt x="16" y="3300"/>
                    <a:pt x="20" y="3304"/>
                    <a:pt x="20" y="3310"/>
                  </a:cubicBezTo>
                  <a:close/>
                  <a:moveTo>
                    <a:pt x="20" y="3370"/>
                  </a:moveTo>
                  <a:lnTo>
                    <a:pt x="20" y="3390"/>
                  </a:lnTo>
                  <a:cubicBezTo>
                    <a:pt x="20" y="3395"/>
                    <a:pt x="16" y="3400"/>
                    <a:pt x="10" y="3400"/>
                  </a:cubicBezTo>
                  <a:cubicBezTo>
                    <a:pt x="5" y="3400"/>
                    <a:pt x="0" y="3395"/>
                    <a:pt x="0" y="3390"/>
                  </a:cubicBezTo>
                  <a:lnTo>
                    <a:pt x="0" y="3370"/>
                  </a:lnTo>
                  <a:cubicBezTo>
                    <a:pt x="0" y="3364"/>
                    <a:pt x="5" y="3360"/>
                    <a:pt x="10" y="3360"/>
                  </a:cubicBezTo>
                  <a:cubicBezTo>
                    <a:pt x="16" y="3360"/>
                    <a:pt x="20" y="3364"/>
                    <a:pt x="20" y="3370"/>
                  </a:cubicBezTo>
                  <a:close/>
                  <a:moveTo>
                    <a:pt x="20" y="3430"/>
                  </a:moveTo>
                  <a:lnTo>
                    <a:pt x="20" y="3450"/>
                  </a:lnTo>
                  <a:cubicBezTo>
                    <a:pt x="20" y="3455"/>
                    <a:pt x="16" y="3460"/>
                    <a:pt x="10" y="3460"/>
                  </a:cubicBezTo>
                  <a:cubicBezTo>
                    <a:pt x="5" y="3460"/>
                    <a:pt x="0" y="3455"/>
                    <a:pt x="0" y="3450"/>
                  </a:cubicBezTo>
                  <a:lnTo>
                    <a:pt x="0" y="3430"/>
                  </a:lnTo>
                  <a:cubicBezTo>
                    <a:pt x="0" y="3424"/>
                    <a:pt x="5" y="3420"/>
                    <a:pt x="10" y="3420"/>
                  </a:cubicBezTo>
                  <a:cubicBezTo>
                    <a:pt x="16" y="3420"/>
                    <a:pt x="20" y="3424"/>
                    <a:pt x="20" y="3430"/>
                  </a:cubicBezTo>
                  <a:close/>
                  <a:moveTo>
                    <a:pt x="20" y="3490"/>
                  </a:moveTo>
                  <a:lnTo>
                    <a:pt x="20" y="3510"/>
                  </a:lnTo>
                  <a:cubicBezTo>
                    <a:pt x="20" y="3515"/>
                    <a:pt x="16" y="3520"/>
                    <a:pt x="10" y="3520"/>
                  </a:cubicBezTo>
                  <a:cubicBezTo>
                    <a:pt x="5" y="3520"/>
                    <a:pt x="0" y="3515"/>
                    <a:pt x="0" y="3510"/>
                  </a:cubicBezTo>
                  <a:lnTo>
                    <a:pt x="0" y="3490"/>
                  </a:lnTo>
                  <a:cubicBezTo>
                    <a:pt x="0" y="3484"/>
                    <a:pt x="5" y="3480"/>
                    <a:pt x="10" y="3480"/>
                  </a:cubicBezTo>
                  <a:cubicBezTo>
                    <a:pt x="16" y="3480"/>
                    <a:pt x="20" y="3484"/>
                    <a:pt x="20" y="3490"/>
                  </a:cubicBezTo>
                  <a:close/>
                  <a:moveTo>
                    <a:pt x="20" y="3550"/>
                  </a:moveTo>
                  <a:lnTo>
                    <a:pt x="20" y="3570"/>
                  </a:lnTo>
                  <a:cubicBezTo>
                    <a:pt x="20" y="3575"/>
                    <a:pt x="16" y="3580"/>
                    <a:pt x="10" y="3580"/>
                  </a:cubicBezTo>
                  <a:cubicBezTo>
                    <a:pt x="5" y="3580"/>
                    <a:pt x="0" y="3575"/>
                    <a:pt x="0" y="3570"/>
                  </a:cubicBezTo>
                  <a:lnTo>
                    <a:pt x="0" y="3550"/>
                  </a:lnTo>
                  <a:cubicBezTo>
                    <a:pt x="0" y="3544"/>
                    <a:pt x="5" y="3540"/>
                    <a:pt x="10" y="3540"/>
                  </a:cubicBezTo>
                  <a:cubicBezTo>
                    <a:pt x="16" y="3540"/>
                    <a:pt x="20" y="3544"/>
                    <a:pt x="20" y="3550"/>
                  </a:cubicBezTo>
                  <a:close/>
                  <a:moveTo>
                    <a:pt x="20" y="3610"/>
                  </a:moveTo>
                  <a:lnTo>
                    <a:pt x="20" y="3630"/>
                  </a:lnTo>
                  <a:cubicBezTo>
                    <a:pt x="20" y="3635"/>
                    <a:pt x="16" y="3640"/>
                    <a:pt x="10" y="3640"/>
                  </a:cubicBezTo>
                  <a:cubicBezTo>
                    <a:pt x="5" y="3640"/>
                    <a:pt x="0" y="3635"/>
                    <a:pt x="0" y="3630"/>
                  </a:cubicBezTo>
                  <a:lnTo>
                    <a:pt x="0" y="3610"/>
                  </a:lnTo>
                  <a:cubicBezTo>
                    <a:pt x="0" y="3604"/>
                    <a:pt x="5" y="3600"/>
                    <a:pt x="10" y="3600"/>
                  </a:cubicBezTo>
                  <a:cubicBezTo>
                    <a:pt x="16" y="3600"/>
                    <a:pt x="20" y="3604"/>
                    <a:pt x="20" y="3610"/>
                  </a:cubicBezTo>
                  <a:close/>
                  <a:moveTo>
                    <a:pt x="20" y="3670"/>
                  </a:moveTo>
                  <a:lnTo>
                    <a:pt x="20" y="3690"/>
                  </a:lnTo>
                  <a:cubicBezTo>
                    <a:pt x="20" y="3695"/>
                    <a:pt x="16" y="3700"/>
                    <a:pt x="10" y="3700"/>
                  </a:cubicBezTo>
                  <a:cubicBezTo>
                    <a:pt x="5" y="3700"/>
                    <a:pt x="0" y="3695"/>
                    <a:pt x="0" y="3690"/>
                  </a:cubicBezTo>
                  <a:lnTo>
                    <a:pt x="0" y="3670"/>
                  </a:lnTo>
                  <a:cubicBezTo>
                    <a:pt x="0" y="3664"/>
                    <a:pt x="5" y="3660"/>
                    <a:pt x="10" y="3660"/>
                  </a:cubicBezTo>
                  <a:cubicBezTo>
                    <a:pt x="16" y="3660"/>
                    <a:pt x="20" y="3664"/>
                    <a:pt x="20" y="3670"/>
                  </a:cubicBezTo>
                  <a:close/>
                  <a:moveTo>
                    <a:pt x="20" y="3730"/>
                  </a:moveTo>
                  <a:lnTo>
                    <a:pt x="20" y="3750"/>
                  </a:lnTo>
                  <a:cubicBezTo>
                    <a:pt x="20" y="3755"/>
                    <a:pt x="16" y="3760"/>
                    <a:pt x="10" y="3760"/>
                  </a:cubicBezTo>
                  <a:cubicBezTo>
                    <a:pt x="5" y="3760"/>
                    <a:pt x="0" y="3755"/>
                    <a:pt x="0" y="3750"/>
                  </a:cubicBezTo>
                  <a:lnTo>
                    <a:pt x="0" y="3730"/>
                  </a:lnTo>
                  <a:cubicBezTo>
                    <a:pt x="0" y="3724"/>
                    <a:pt x="5" y="3720"/>
                    <a:pt x="10" y="3720"/>
                  </a:cubicBezTo>
                  <a:cubicBezTo>
                    <a:pt x="16" y="3720"/>
                    <a:pt x="20" y="3724"/>
                    <a:pt x="20" y="3730"/>
                  </a:cubicBezTo>
                  <a:close/>
                  <a:moveTo>
                    <a:pt x="20" y="3790"/>
                  </a:moveTo>
                  <a:lnTo>
                    <a:pt x="20" y="3810"/>
                  </a:lnTo>
                  <a:cubicBezTo>
                    <a:pt x="20" y="3815"/>
                    <a:pt x="16" y="3820"/>
                    <a:pt x="10" y="3820"/>
                  </a:cubicBezTo>
                  <a:cubicBezTo>
                    <a:pt x="5" y="3820"/>
                    <a:pt x="0" y="3815"/>
                    <a:pt x="0" y="3810"/>
                  </a:cubicBezTo>
                  <a:lnTo>
                    <a:pt x="0" y="3790"/>
                  </a:lnTo>
                  <a:cubicBezTo>
                    <a:pt x="0" y="3784"/>
                    <a:pt x="5" y="3780"/>
                    <a:pt x="10" y="3780"/>
                  </a:cubicBezTo>
                  <a:cubicBezTo>
                    <a:pt x="16" y="3780"/>
                    <a:pt x="20" y="3784"/>
                    <a:pt x="20" y="3790"/>
                  </a:cubicBezTo>
                  <a:close/>
                </a:path>
              </a:pathLst>
            </a:custGeom>
            <a:solidFill>
              <a:srgbClr val="000000"/>
            </a:solidFill>
            <a:ln w="1588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Rectangle 135">
              <a:extLst>
                <a:ext uri="{FF2B5EF4-FFF2-40B4-BE49-F238E27FC236}">
                  <a16:creationId xmlns:a16="http://schemas.microsoft.com/office/drawing/2014/main" id="{34D25218-5329-42E0-B48A-90C75DBE20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6" y="3639"/>
              <a:ext cx="11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N3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6" name="Rectangle 136">
              <a:extLst>
                <a:ext uri="{FF2B5EF4-FFF2-40B4-BE49-F238E27FC236}">
                  <a16:creationId xmlns:a16="http://schemas.microsoft.com/office/drawing/2014/main" id="{C5BF193B-043B-4633-BEF1-737639C810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3" y="3614"/>
              <a:ext cx="82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N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7" name="Rectangle 137">
              <a:extLst>
                <a:ext uri="{FF2B5EF4-FFF2-40B4-BE49-F238E27FC236}">
                  <a16:creationId xmlns:a16="http://schemas.microsoft.com/office/drawing/2014/main" id="{81E50D97-5B97-458A-9067-9F67D33E64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7" y="3614"/>
              <a:ext cx="6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y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8" name="Line 138">
              <a:extLst>
                <a:ext uri="{FF2B5EF4-FFF2-40B4-BE49-F238E27FC236}">
                  <a16:creationId xmlns:a16="http://schemas.microsoft.com/office/drawing/2014/main" id="{2215C763-DC6D-407F-9D93-1F462BCCC6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03" y="3174"/>
              <a:ext cx="110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Line 139">
              <a:extLst>
                <a:ext uri="{FF2B5EF4-FFF2-40B4-BE49-F238E27FC236}">
                  <a16:creationId xmlns:a16="http://schemas.microsoft.com/office/drawing/2014/main" id="{0635F889-F505-4301-AE3F-D034C3DCAA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03" y="2601"/>
              <a:ext cx="2244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Rectangle 140">
              <a:extLst>
                <a:ext uri="{FF2B5EF4-FFF2-40B4-BE49-F238E27FC236}">
                  <a16:creationId xmlns:a16="http://schemas.microsoft.com/office/drawing/2014/main" id="{2C352C3B-D3A0-44DB-8B8D-30F3DB018F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9" y="3197"/>
              <a:ext cx="439" cy="27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Rectangle 141">
              <a:extLst>
                <a:ext uri="{FF2B5EF4-FFF2-40B4-BE49-F238E27FC236}">
                  <a16:creationId xmlns:a16="http://schemas.microsoft.com/office/drawing/2014/main" id="{DD66727E-91B9-4289-A57E-9515C43ADB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9" y="3197"/>
              <a:ext cx="439" cy="271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Rectangle 142">
              <a:extLst>
                <a:ext uri="{FF2B5EF4-FFF2-40B4-BE49-F238E27FC236}">
                  <a16:creationId xmlns:a16="http://schemas.microsoft.com/office/drawing/2014/main" id="{7CFBA92F-F895-4830-887A-EA8596E481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96" y="3364"/>
              <a:ext cx="8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L1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3" name="Rectangle 143">
              <a:extLst>
                <a:ext uri="{FF2B5EF4-FFF2-40B4-BE49-F238E27FC236}">
                  <a16:creationId xmlns:a16="http://schemas.microsoft.com/office/drawing/2014/main" id="{C21C9208-C156-438D-906A-BE0E06AC57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96" y="3229"/>
              <a:ext cx="8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L2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4" name="Rectangle 144">
              <a:extLst>
                <a:ext uri="{FF2B5EF4-FFF2-40B4-BE49-F238E27FC236}">
                  <a16:creationId xmlns:a16="http://schemas.microsoft.com/office/drawing/2014/main" id="{4F129B96-D63C-4274-B180-9276916761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6" y="3094"/>
              <a:ext cx="20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UDP/IP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5" name="Rectangle 145">
              <a:extLst>
                <a:ext uri="{FF2B5EF4-FFF2-40B4-BE49-F238E27FC236}">
                  <a16:creationId xmlns:a16="http://schemas.microsoft.com/office/drawing/2014/main" id="{EED337C8-9556-4C08-B549-5AFDF7E6B3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10" y="2959"/>
              <a:ext cx="128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GTP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6" name="Rectangle 146">
              <a:extLst>
                <a:ext uri="{FF2B5EF4-FFF2-40B4-BE49-F238E27FC236}">
                  <a16:creationId xmlns:a16="http://schemas.microsoft.com/office/drawing/2014/main" id="{D622FBBE-2AE4-4ABE-BA55-9C12F9F013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9" y="2959"/>
              <a:ext cx="50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-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7" name="Rectangle 147">
              <a:extLst>
                <a:ext uri="{FF2B5EF4-FFF2-40B4-BE49-F238E27FC236}">
                  <a16:creationId xmlns:a16="http://schemas.microsoft.com/office/drawing/2014/main" id="{550D662F-8CFE-4F31-B2BD-A2FD3E2A25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8" y="2959"/>
              <a:ext cx="68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U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9" name="Freeform 149">
              <a:extLst>
                <a:ext uri="{FF2B5EF4-FFF2-40B4-BE49-F238E27FC236}">
                  <a16:creationId xmlns:a16="http://schemas.microsoft.com/office/drawing/2014/main" id="{6D21EEA0-C3E4-4E58-A23D-C6642D13D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0" y="2667"/>
              <a:ext cx="439" cy="801"/>
            </a:xfrm>
            <a:custGeom>
              <a:avLst/>
              <a:gdLst>
                <a:gd name="T0" fmla="*/ 439 w 439"/>
                <a:gd name="T1" fmla="*/ 204 h 781"/>
                <a:gd name="T2" fmla="*/ 439 w 439"/>
                <a:gd name="T3" fmla="*/ 781 h 781"/>
                <a:gd name="T4" fmla="*/ 0 w 439"/>
                <a:gd name="T5" fmla="*/ 781 h 781"/>
                <a:gd name="T6" fmla="*/ 0 w 439"/>
                <a:gd name="T7" fmla="*/ 0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9" h="781">
                  <a:moveTo>
                    <a:pt x="439" y="204"/>
                  </a:moveTo>
                  <a:lnTo>
                    <a:pt x="439" y="781"/>
                  </a:lnTo>
                  <a:lnTo>
                    <a:pt x="0" y="781"/>
                  </a:ln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150">
              <a:extLst>
                <a:ext uri="{FF2B5EF4-FFF2-40B4-BE49-F238E27FC236}">
                  <a16:creationId xmlns:a16="http://schemas.microsoft.com/office/drawing/2014/main" id="{97F2805F-A812-4EEB-90CC-145AB15E0E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0" y="2669"/>
              <a:ext cx="878" cy="221"/>
            </a:xfrm>
            <a:custGeom>
              <a:avLst/>
              <a:gdLst>
                <a:gd name="T0" fmla="*/ 0 w 878"/>
                <a:gd name="T1" fmla="*/ 0 h 203"/>
                <a:gd name="T2" fmla="*/ 878 w 878"/>
                <a:gd name="T3" fmla="*/ 0 h 203"/>
                <a:gd name="T4" fmla="*/ 878 w 878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8" h="203">
                  <a:moveTo>
                    <a:pt x="0" y="0"/>
                  </a:moveTo>
                  <a:lnTo>
                    <a:pt x="878" y="0"/>
                  </a:lnTo>
                  <a:lnTo>
                    <a:pt x="878" y="203"/>
                  </a:lnTo>
                </a:path>
              </a:pathLst>
            </a:cu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151">
              <a:extLst>
                <a:ext uri="{FF2B5EF4-FFF2-40B4-BE49-F238E27FC236}">
                  <a16:creationId xmlns:a16="http://schemas.microsoft.com/office/drawing/2014/main" id="{02C03113-7CCF-41EA-95CA-D45E122FCC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0" y="2677"/>
              <a:ext cx="878" cy="102"/>
            </a:xfrm>
            <a:custGeom>
              <a:avLst/>
              <a:gdLst>
                <a:gd name="T0" fmla="*/ 0 w 878"/>
                <a:gd name="T1" fmla="*/ 0 h 102"/>
                <a:gd name="T2" fmla="*/ 439 w 878"/>
                <a:gd name="T3" fmla="*/ 102 h 102"/>
                <a:gd name="T4" fmla="*/ 878 w 878"/>
                <a:gd name="T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8" h="102">
                  <a:moveTo>
                    <a:pt x="0" y="0"/>
                  </a:moveTo>
                  <a:lnTo>
                    <a:pt x="439" y="102"/>
                  </a:lnTo>
                  <a:lnTo>
                    <a:pt x="878" y="0"/>
                  </a:lnTo>
                </a:path>
              </a:pathLst>
            </a:cu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Rectangle 152">
              <a:extLst>
                <a:ext uri="{FF2B5EF4-FFF2-40B4-BE49-F238E27FC236}">
                  <a16:creationId xmlns:a16="http://schemas.microsoft.com/office/drawing/2014/main" id="{F126EDF6-7A25-493B-8B5C-5B39787DF1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9" y="3510"/>
              <a:ext cx="169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UPF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3" name="Line 153">
              <a:extLst>
                <a:ext uri="{FF2B5EF4-FFF2-40B4-BE49-F238E27FC236}">
                  <a16:creationId xmlns:a16="http://schemas.microsoft.com/office/drawing/2014/main" id="{CA661DAE-0AA0-40D8-B997-AE3DF86B5D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91" y="3005"/>
              <a:ext cx="159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Line 154">
              <a:extLst>
                <a:ext uri="{FF2B5EF4-FFF2-40B4-BE49-F238E27FC236}">
                  <a16:creationId xmlns:a16="http://schemas.microsoft.com/office/drawing/2014/main" id="{C56C4E45-DE50-4A26-BCB9-DB6C1DC95E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56" y="2851"/>
              <a:ext cx="439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Line 155">
              <a:extLst>
                <a:ext uri="{FF2B5EF4-FFF2-40B4-BE49-F238E27FC236}">
                  <a16:creationId xmlns:a16="http://schemas.microsoft.com/office/drawing/2014/main" id="{A77FEFA6-3B41-478D-AC22-5BF346252A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50" y="3067"/>
              <a:ext cx="439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Line 156">
              <a:extLst>
                <a:ext uri="{FF2B5EF4-FFF2-40B4-BE49-F238E27FC236}">
                  <a16:creationId xmlns:a16="http://schemas.microsoft.com/office/drawing/2014/main" id="{E5D4BE95-FDE3-4E4D-BE08-584D279F8E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50" y="3197"/>
              <a:ext cx="439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Line 157">
              <a:extLst>
                <a:ext uri="{FF2B5EF4-FFF2-40B4-BE49-F238E27FC236}">
                  <a16:creationId xmlns:a16="http://schemas.microsoft.com/office/drawing/2014/main" id="{1B22C0E4-0662-4FEC-990B-2660173450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50" y="3334"/>
              <a:ext cx="439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Line 158">
              <a:extLst>
                <a:ext uri="{FF2B5EF4-FFF2-40B4-BE49-F238E27FC236}">
                  <a16:creationId xmlns:a16="http://schemas.microsoft.com/office/drawing/2014/main" id="{2E610C54-C98F-4CB7-8933-1BF39E48E7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89" y="3334"/>
              <a:ext cx="439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Rectangle 159">
              <a:extLst>
                <a:ext uri="{FF2B5EF4-FFF2-40B4-BE49-F238E27FC236}">
                  <a16:creationId xmlns:a16="http://schemas.microsoft.com/office/drawing/2014/main" id="{A0C91701-E052-4818-9681-8C15B4F427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3" y="3364"/>
              <a:ext cx="8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L1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0" name="Rectangle 160">
              <a:extLst>
                <a:ext uri="{FF2B5EF4-FFF2-40B4-BE49-F238E27FC236}">
                  <a16:creationId xmlns:a16="http://schemas.microsoft.com/office/drawing/2014/main" id="{C6B68875-8E19-41A2-9981-21E1A50155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3" y="3229"/>
              <a:ext cx="8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L2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1" name="Rectangle 161">
              <a:extLst>
                <a:ext uri="{FF2B5EF4-FFF2-40B4-BE49-F238E27FC236}">
                  <a16:creationId xmlns:a16="http://schemas.microsoft.com/office/drawing/2014/main" id="{A8294239-1A06-4C00-9CF9-2C4E8CC300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1" y="2810"/>
              <a:ext cx="7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IP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2" name="Rectangle 162">
              <a:extLst>
                <a:ext uri="{FF2B5EF4-FFF2-40B4-BE49-F238E27FC236}">
                  <a16:creationId xmlns:a16="http://schemas.microsoft.com/office/drawing/2014/main" id="{3F73F915-9028-4442-AD03-D520545653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8" y="2810"/>
              <a:ext cx="160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/UDP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3" name="Rectangle 163">
              <a:extLst>
                <a:ext uri="{FF2B5EF4-FFF2-40B4-BE49-F238E27FC236}">
                  <a16:creationId xmlns:a16="http://schemas.microsoft.com/office/drawing/2014/main" id="{05FDA203-FDDF-4B33-911F-194032B07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2" y="2760"/>
              <a:ext cx="20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IP/UDP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4" name="Line 164">
              <a:extLst>
                <a:ext uri="{FF2B5EF4-FFF2-40B4-BE49-F238E27FC236}">
                  <a16:creationId xmlns:a16="http://schemas.microsoft.com/office/drawing/2014/main" id="{A6D2E012-43CD-4DBB-8BE1-0CB092CCB2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91" y="3150"/>
              <a:ext cx="159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Line 165">
              <a:extLst>
                <a:ext uri="{FF2B5EF4-FFF2-40B4-BE49-F238E27FC236}">
                  <a16:creationId xmlns:a16="http://schemas.microsoft.com/office/drawing/2014/main" id="{DBD24227-B61A-45DF-B4F2-7C973C1690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89" y="2789"/>
              <a:ext cx="0" cy="102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Line 166">
              <a:extLst>
                <a:ext uri="{FF2B5EF4-FFF2-40B4-BE49-F238E27FC236}">
                  <a16:creationId xmlns:a16="http://schemas.microsoft.com/office/drawing/2014/main" id="{7D7A8037-8E5E-4F55-866E-22C3B2E673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91" y="3303"/>
              <a:ext cx="159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Line 167">
              <a:extLst>
                <a:ext uri="{FF2B5EF4-FFF2-40B4-BE49-F238E27FC236}">
                  <a16:creationId xmlns:a16="http://schemas.microsoft.com/office/drawing/2014/main" id="{7F96FA4F-9DDE-4836-A096-69BDC5CBF9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91" y="3423"/>
              <a:ext cx="159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Line 168">
              <a:extLst>
                <a:ext uri="{FF2B5EF4-FFF2-40B4-BE49-F238E27FC236}">
                  <a16:creationId xmlns:a16="http://schemas.microsoft.com/office/drawing/2014/main" id="{9F8D8632-AAA8-4E9E-A614-7728B2FCD3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28" y="2890"/>
              <a:ext cx="0" cy="307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Line 169">
              <a:extLst>
                <a:ext uri="{FF2B5EF4-FFF2-40B4-BE49-F238E27FC236}">
                  <a16:creationId xmlns:a16="http://schemas.microsoft.com/office/drawing/2014/main" id="{998B1C23-FC68-4113-8E56-77F2C61427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28" y="3005"/>
              <a:ext cx="219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Line 170">
              <a:extLst>
                <a:ext uri="{FF2B5EF4-FFF2-40B4-BE49-F238E27FC236}">
                  <a16:creationId xmlns:a16="http://schemas.microsoft.com/office/drawing/2014/main" id="{95A71113-4A68-4673-AD34-9F7F6707CD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28" y="3266"/>
              <a:ext cx="219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Line 171">
              <a:extLst>
                <a:ext uri="{FF2B5EF4-FFF2-40B4-BE49-F238E27FC236}">
                  <a16:creationId xmlns:a16="http://schemas.microsoft.com/office/drawing/2014/main" id="{6EEC096C-F693-4B1B-A9B3-0752C9246C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28" y="3398"/>
              <a:ext cx="219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172">
              <a:extLst>
                <a:ext uri="{FF2B5EF4-FFF2-40B4-BE49-F238E27FC236}">
                  <a16:creationId xmlns:a16="http://schemas.microsoft.com/office/drawing/2014/main" id="{375995BC-869A-4DB2-B4FA-14D177A7F2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35" y="2433"/>
              <a:ext cx="5" cy="1150"/>
            </a:xfrm>
            <a:custGeom>
              <a:avLst/>
              <a:gdLst>
                <a:gd name="T0" fmla="*/ 20 w 20"/>
                <a:gd name="T1" fmla="*/ 70 h 3820"/>
                <a:gd name="T2" fmla="*/ 20 w 20"/>
                <a:gd name="T3" fmla="*/ 150 h 3820"/>
                <a:gd name="T4" fmla="*/ 10 w 20"/>
                <a:gd name="T5" fmla="*/ 220 h 3820"/>
                <a:gd name="T6" fmla="*/ 0 w 20"/>
                <a:gd name="T7" fmla="*/ 270 h 3820"/>
                <a:gd name="T8" fmla="*/ 0 w 20"/>
                <a:gd name="T9" fmla="*/ 310 h 3820"/>
                <a:gd name="T10" fmla="*/ 10 w 20"/>
                <a:gd name="T11" fmla="*/ 360 h 3820"/>
                <a:gd name="T12" fmla="*/ 20 w 20"/>
                <a:gd name="T13" fmla="*/ 430 h 3820"/>
                <a:gd name="T14" fmla="*/ 20 w 20"/>
                <a:gd name="T15" fmla="*/ 550 h 3820"/>
                <a:gd name="T16" fmla="*/ 20 w 20"/>
                <a:gd name="T17" fmla="*/ 630 h 3820"/>
                <a:gd name="T18" fmla="*/ 10 w 20"/>
                <a:gd name="T19" fmla="*/ 700 h 3820"/>
                <a:gd name="T20" fmla="*/ 0 w 20"/>
                <a:gd name="T21" fmla="*/ 750 h 3820"/>
                <a:gd name="T22" fmla="*/ 0 w 20"/>
                <a:gd name="T23" fmla="*/ 790 h 3820"/>
                <a:gd name="T24" fmla="*/ 10 w 20"/>
                <a:gd name="T25" fmla="*/ 840 h 3820"/>
                <a:gd name="T26" fmla="*/ 20 w 20"/>
                <a:gd name="T27" fmla="*/ 910 h 3820"/>
                <a:gd name="T28" fmla="*/ 20 w 20"/>
                <a:gd name="T29" fmla="*/ 1030 h 3820"/>
                <a:gd name="T30" fmla="*/ 20 w 20"/>
                <a:gd name="T31" fmla="*/ 1110 h 3820"/>
                <a:gd name="T32" fmla="*/ 10 w 20"/>
                <a:gd name="T33" fmla="*/ 1180 h 3820"/>
                <a:gd name="T34" fmla="*/ 0 w 20"/>
                <a:gd name="T35" fmla="*/ 1230 h 3820"/>
                <a:gd name="T36" fmla="*/ 0 w 20"/>
                <a:gd name="T37" fmla="*/ 1270 h 3820"/>
                <a:gd name="T38" fmla="*/ 10 w 20"/>
                <a:gd name="T39" fmla="*/ 1320 h 3820"/>
                <a:gd name="T40" fmla="*/ 20 w 20"/>
                <a:gd name="T41" fmla="*/ 1390 h 3820"/>
                <a:gd name="T42" fmla="*/ 20 w 20"/>
                <a:gd name="T43" fmla="*/ 1510 h 3820"/>
                <a:gd name="T44" fmla="*/ 20 w 20"/>
                <a:gd name="T45" fmla="*/ 1590 h 3820"/>
                <a:gd name="T46" fmla="*/ 10 w 20"/>
                <a:gd name="T47" fmla="*/ 1660 h 3820"/>
                <a:gd name="T48" fmla="*/ 0 w 20"/>
                <a:gd name="T49" fmla="*/ 1710 h 3820"/>
                <a:gd name="T50" fmla="*/ 0 w 20"/>
                <a:gd name="T51" fmla="*/ 1750 h 3820"/>
                <a:gd name="T52" fmla="*/ 10 w 20"/>
                <a:gd name="T53" fmla="*/ 1800 h 3820"/>
                <a:gd name="T54" fmla="*/ 20 w 20"/>
                <a:gd name="T55" fmla="*/ 1870 h 3820"/>
                <a:gd name="T56" fmla="*/ 20 w 20"/>
                <a:gd name="T57" fmla="*/ 1990 h 3820"/>
                <a:gd name="T58" fmla="*/ 20 w 20"/>
                <a:gd name="T59" fmla="*/ 2070 h 3820"/>
                <a:gd name="T60" fmla="*/ 10 w 20"/>
                <a:gd name="T61" fmla="*/ 2140 h 3820"/>
                <a:gd name="T62" fmla="*/ 0 w 20"/>
                <a:gd name="T63" fmla="*/ 2190 h 3820"/>
                <a:gd name="T64" fmla="*/ 0 w 20"/>
                <a:gd name="T65" fmla="*/ 2230 h 3820"/>
                <a:gd name="T66" fmla="*/ 10 w 20"/>
                <a:gd name="T67" fmla="*/ 2280 h 3820"/>
                <a:gd name="T68" fmla="*/ 20 w 20"/>
                <a:gd name="T69" fmla="*/ 2350 h 3820"/>
                <a:gd name="T70" fmla="*/ 20 w 20"/>
                <a:gd name="T71" fmla="*/ 2470 h 3820"/>
                <a:gd name="T72" fmla="*/ 20 w 20"/>
                <a:gd name="T73" fmla="*/ 2550 h 3820"/>
                <a:gd name="T74" fmla="*/ 10 w 20"/>
                <a:gd name="T75" fmla="*/ 2620 h 3820"/>
                <a:gd name="T76" fmla="*/ 0 w 20"/>
                <a:gd name="T77" fmla="*/ 2670 h 3820"/>
                <a:gd name="T78" fmla="*/ 0 w 20"/>
                <a:gd name="T79" fmla="*/ 2710 h 3820"/>
                <a:gd name="T80" fmla="*/ 10 w 20"/>
                <a:gd name="T81" fmla="*/ 2760 h 3820"/>
                <a:gd name="T82" fmla="*/ 20 w 20"/>
                <a:gd name="T83" fmla="*/ 2830 h 3820"/>
                <a:gd name="T84" fmla="*/ 20 w 20"/>
                <a:gd name="T85" fmla="*/ 2950 h 3820"/>
                <a:gd name="T86" fmla="*/ 20 w 20"/>
                <a:gd name="T87" fmla="*/ 3030 h 3820"/>
                <a:gd name="T88" fmla="*/ 10 w 20"/>
                <a:gd name="T89" fmla="*/ 3100 h 3820"/>
                <a:gd name="T90" fmla="*/ 0 w 20"/>
                <a:gd name="T91" fmla="*/ 3150 h 3820"/>
                <a:gd name="T92" fmla="*/ 0 w 20"/>
                <a:gd name="T93" fmla="*/ 3190 h 3820"/>
                <a:gd name="T94" fmla="*/ 10 w 20"/>
                <a:gd name="T95" fmla="*/ 3240 h 3820"/>
                <a:gd name="T96" fmla="*/ 20 w 20"/>
                <a:gd name="T97" fmla="*/ 3310 h 3820"/>
                <a:gd name="T98" fmla="*/ 20 w 20"/>
                <a:gd name="T99" fmla="*/ 3430 h 3820"/>
                <a:gd name="T100" fmla="*/ 20 w 20"/>
                <a:gd name="T101" fmla="*/ 3510 h 3820"/>
                <a:gd name="T102" fmla="*/ 10 w 20"/>
                <a:gd name="T103" fmla="*/ 3580 h 3820"/>
                <a:gd name="T104" fmla="*/ 0 w 20"/>
                <a:gd name="T105" fmla="*/ 3630 h 3820"/>
                <a:gd name="T106" fmla="*/ 0 w 20"/>
                <a:gd name="T107" fmla="*/ 3670 h 3820"/>
                <a:gd name="T108" fmla="*/ 10 w 20"/>
                <a:gd name="T109" fmla="*/ 3720 h 3820"/>
                <a:gd name="T110" fmla="*/ 20 w 20"/>
                <a:gd name="T111" fmla="*/ 3790 h 3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" h="3820">
                  <a:moveTo>
                    <a:pt x="20" y="10"/>
                  </a:moveTo>
                  <a:lnTo>
                    <a:pt x="20" y="30"/>
                  </a:lnTo>
                  <a:cubicBezTo>
                    <a:pt x="20" y="36"/>
                    <a:pt x="16" y="40"/>
                    <a:pt x="10" y="40"/>
                  </a:cubicBezTo>
                  <a:cubicBezTo>
                    <a:pt x="5" y="40"/>
                    <a:pt x="0" y="36"/>
                    <a:pt x="0" y="30"/>
                  </a:cubicBezTo>
                  <a:lnTo>
                    <a:pt x="0" y="10"/>
                  </a:ln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lose/>
                  <a:moveTo>
                    <a:pt x="20" y="70"/>
                  </a:moveTo>
                  <a:lnTo>
                    <a:pt x="20" y="90"/>
                  </a:lnTo>
                  <a:cubicBezTo>
                    <a:pt x="20" y="96"/>
                    <a:pt x="16" y="100"/>
                    <a:pt x="10" y="100"/>
                  </a:cubicBezTo>
                  <a:cubicBezTo>
                    <a:pt x="5" y="100"/>
                    <a:pt x="0" y="96"/>
                    <a:pt x="0" y="90"/>
                  </a:cubicBezTo>
                  <a:lnTo>
                    <a:pt x="0" y="70"/>
                  </a:lnTo>
                  <a:cubicBezTo>
                    <a:pt x="0" y="64"/>
                    <a:pt x="5" y="60"/>
                    <a:pt x="10" y="60"/>
                  </a:cubicBezTo>
                  <a:cubicBezTo>
                    <a:pt x="16" y="60"/>
                    <a:pt x="20" y="64"/>
                    <a:pt x="20" y="70"/>
                  </a:cubicBezTo>
                  <a:close/>
                  <a:moveTo>
                    <a:pt x="20" y="130"/>
                  </a:moveTo>
                  <a:lnTo>
                    <a:pt x="20" y="150"/>
                  </a:lnTo>
                  <a:cubicBezTo>
                    <a:pt x="20" y="156"/>
                    <a:pt x="16" y="160"/>
                    <a:pt x="10" y="160"/>
                  </a:cubicBezTo>
                  <a:cubicBezTo>
                    <a:pt x="5" y="160"/>
                    <a:pt x="0" y="156"/>
                    <a:pt x="0" y="150"/>
                  </a:cubicBezTo>
                  <a:lnTo>
                    <a:pt x="0" y="130"/>
                  </a:lnTo>
                  <a:cubicBezTo>
                    <a:pt x="0" y="124"/>
                    <a:pt x="5" y="120"/>
                    <a:pt x="10" y="120"/>
                  </a:cubicBezTo>
                  <a:cubicBezTo>
                    <a:pt x="16" y="120"/>
                    <a:pt x="20" y="124"/>
                    <a:pt x="20" y="130"/>
                  </a:cubicBezTo>
                  <a:close/>
                  <a:moveTo>
                    <a:pt x="20" y="190"/>
                  </a:moveTo>
                  <a:lnTo>
                    <a:pt x="20" y="210"/>
                  </a:lnTo>
                  <a:cubicBezTo>
                    <a:pt x="20" y="216"/>
                    <a:pt x="16" y="220"/>
                    <a:pt x="10" y="220"/>
                  </a:cubicBezTo>
                  <a:cubicBezTo>
                    <a:pt x="5" y="220"/>
                    <a:pt x="0" y="216"/>
                    <a:pt x="0" y="210"/>
                  </a:cubicBezTo>
                  <a:lnTo>
                    <a:pt x="0" y="190"/>
                  </a:lnTo>
                  <a:cubicBezTo>
                    <a:pt x="0" y="184"/>
                    <a:pt x="5" y="180"/>
                    <a:pt x="10" y="180"/>
                  </a:cubicBezTo>
                  <a:cubicBezTo>
                    <a:pt x="16" y="180"/>
                    <a:pt x="20" y="184"/>
                    <a:pt x="20" y="190"/>
                  </a:cubicBezTo>
                  <a:close/>
                  <a:moveTo>
                    <a:pt x="20" y="250"/>
                  </a:moveTo>
                  <a:lnTo>
                    <a:pt x="20" y="270"/>
                  </a:lnTo>
                  <a:cubicBezTo>
                    <a:pt x="20" y="276"/>
                    <a:pt x="16" y="280"/>
                    <a:pt x="10" y="280"/>
                  </a:cubicBezTo>
                  <a:cubicBezTo>
                    <a:pt x="5" y="280"/>
                    <a:pt x="0" y="276"/>
                    <a:pt x="0" y="270"/>
                  </a:cubicBezTo>
                  <a:lnTo>
                    <a:pt x="0" y="250"/>
                  </a:lnTo>
                  <a:cubicBezTo>
                    <a:pt x="0" y="244"/>
                    <a:pt x="5" y="240"/>
                    <a:pt x="10" y="240"/>
                  </a:cubicBezTo>
                  <a:cubicBezTo>
                    <a:pt x="16" y="240"/>
                    <a:pt x="20" y="244"/>
                    <a:pt x="20" y="250"/>
                  </a:cubicBezTo>
                  <a:close/>
                  <a:moveTo>
                    <a:pt x="20" y="310"/>
                  </a:moveTo>
                  <a:lnTo>
                    <a:pt x="20" y="330"/>
                  </a:lnTo>
                  <a:cubicBezTo>
                    <a:pt x="20" y="336"/>
                    <a:pt x="16" y="340"/>
                    <a:pt x="10" y="340"/>
                  </a:cubicBezTo>
                  <a:cubicBezTo>
                    <a:pt x="5" y="340"/>
                    <a:pt x="0" y="336"/>
                    <a:pt x="0" y="330"/>
                  </a:cubicBezTo>
                  <a:lnTo>
                    <a:pt x="0" y="310"/>
                  </a:lnTo>
                  <a:cubicBezTo>
                    <a:pt x="0" y="304"/>
                    <a:pt x="5" y="300"/>
                    <a:pt x="10" y="300"/>
                  </a:cubicBezTo>
                  <a:cubicBezTo>
                    <a:pt x="16" y="300"/>
                    <a:pt x="20" y="304"/>
                    <a:pt x="20" y="310"/>
                  </a:cubicBezTo>
                  <a:close/>
                  <a:moveTo>
                    <a:pt x="20" y="370"/>
                  </a:moveTo>
                  <a:lnTo>
                    <a:pt x="20" y="390"/>
                  </a:lnTo>
                  <a:cubicBezTo>
                    <a:pt x="20" y="396"/>
                    <a:pt x="16" y="400"/>
                    <a:pt x="10" y="400"/>
                  </a:cubicBezTo>
                  <a:cubicBezTo>
                    <a:pt x="5" y="400"/>
                    <a:pt x="0" y="396"/>
                    <a:pt x="0" y="390"/>
                  </a:cubicBezTo>
                  <a:lnTo>
                    <a:pt x="0" y="370"/>
                  </a:lnTo>
                  <a:cubicBezTo>
                    <a:pt x="0" y="364"/>
                    <a:pt x="5" y="360"/>
                    <a:pt x="10" y="360"/>
                  </a:cubicBezTo>
                  <a:cubicBezTo>
                    <a:pt x="16" y="360"/>
                    <a:pt x="20" y="364"/>
                    <a:pt x="20" y="370"/>
                  </a:cubicBezTo>
                  <a:close/>
                  <a:moveTo>
                    <a:pt x="20" y="430"/>
                  </a:moveTo>
                  <a:lnTo>
                    <a:pt x="20" y="450"/>
                  </a:lnTo>
                  <a:cubicBezTo>
                    <a:pt x="20" y="456"/>
                    <a:pt x="16" y="460"/>
                    <a:pt x="10" y="460"/>
                  </a:cubicBezTo>
                  <a:cubicBezTo>
                    <a:pt x="5" y="460"/>
                    <a:pt x="0" y="456"/>
                    <a:pt x="0" y="450"/>
                  </a:cubicBezTo>
                  <a:lnTo>
                    <a:pt x="0" y="430"/>
                  </a:lnTo>
                  <a:cubicBezTo>
                    <a:pt x="0" y="424"/>
                    <a:pt x="5" y="420"/>
                    <a:pt x="10" y="420"/>
                  </a:cubicBezTo>
                  <a:cubicBezTo>
                    <a:pt x="16" y="420"/>
                    <a:pt x="20" y="424"/>
                    <a:pt x="20" y="430"/>
                  </a:cubicBezTo>
                  <a:close/>
                  <a:moveTo>
                    <a:pt x="20" y="490"/>
                  </a:moveTo>
                  <a:lnTo>
                    <a:pt x="20" y="510"/>
                  </a:lnTo>
                  <a:cubicBezTo>
                    <a:pt x="20" y="516"/>
                    <a:pt x="16" y="520"/>
                    <a:pt x="10" y="520"/>
                  </a:cubicBezTo>
                  <a:cubicBezTo>
                    <a:pt x="5" y="520"/>
                    <a:pt x="0" y="516"/>
                    <a:pt x="0" y="510"/>
                  </a:cubicBezTo>
                  <a:lnTo>
                    <a:pt x="0" y="490"/>
                  </a:lnTo>
                  <a:cubicBezTo>
                    <a:pt x="0" y="484"/>
                    <a:pt x="5" y="480"/>
                    <a:pt x="10" y="480"/>
                  </a:cubicBezTo>
                  <a:cubicBezTo>
                    <a:pt x="16" y="480"/>
                    <a:pt x="20" y="484"/>
                    <a:pt x="20" y="490"/>
                  </a:cubicBezTo>
                  <a:close/>
                  <a:moveTo>
                    <a:pt x="20" y="550"/>
                  </a:moveTo>
                  <a:lnTo>
                    <a:pt x="20" y="570"/>
                  </a:lnTo>
                  <a:cubicBezTo>
                    <a:pt x="20" y="576"/>
                    <a:pt x="16" y="580"/>
                    <a:pt x="10" y="580"/>
                  </a:cubicBezTo>
                  <a:cubicBezTo>
                    <a:pt x="5" y="580"/>
                    <a:pt x="0" y="576"/>
                    <a:pt x="0" y="570"/>
                  </a:cubicBezTo>
                  <a:lnTo>
                    <a:pt x="0" y="550"/>
                  </a:lnTo>
                  <a:cubicBezTo>
                    <a:pt x="0" y="544"/>
                    <a:pt x="5" y="540"/>
                    <a:pt x="10" y="540"/>
                  </a:cubicBezTo>
                  <a:cubicBezTo>
                    <a:pt x="16" y="540"/>
                    <a:pt x="20" y="544"/>
                    <a:pt x="20" y="550"/>
                  </a:cubicBezTo>
                  <a:close/>
                  <a:moveTo>
                    <a:pt x="20" y="610"/>
                  </a:moveTo>
                  <a:lnTo>
                    <a:pt x="20" y="630"/>
                  </a:lnTo>
                  <a:cubicBezTo>
                    <a:pt x="20" y="636"/>
                    <a:pt x="16" y="640"/>
                    <a:pt x="10" y="640"/>
                  </a:cubicBezTo>
                  <a:cubicBezTo>
                    <a:pt x="5" y="640"/>
                    <a:pt x="0" y="636"/>
                    <a:pt x="0" y="630"/>
                  </a:cubicBezTo>
                  <a:lnTo>
                    <a:pt x="0" y="610"/>
                  </a:lnTo>
                  <a:cubicBezTo>
                    <a:pt x="0" y="604"/>
                    <a:pt x="5" y="600"/>
                    <a:pt x="10" y="600"/>
                  </a:cubicBezTo>
                  <a:cubicBezTo>
                    <a:pt x="16" y="600"/>
                    <a:pt x="20" y="604"/>
                    <a:pt x="20" y="610"/>
                  </a:cubicBezTo>
                  <a:close/>
                  <a:moveTo>
                    <a:pt x="20" y="670"/>
                  </a:moveTo>
                  <a:lnTo>
                    <a:pt x="20" y="690"/>
                  </a:lnTo>
                  <a:cubicBezTo>
                    <a:pt x="20" y="696"/>
                    <a:pt x="16" y="700"/>
                    <a:pt x="10" y="700"/>
                  </a:cubicBezTo>
                  <a:cubicBezTo>
                    <a:pt x="5" y="700"/>
                    <a:pt x="0" y="696"/>
                    <a:pt x="0" y="690"/>
                  </a:cubicBezTo>
                  <a:lnTo>
                    <a:pt x="0" y="670"/>
                  </a:lnTo>
                  <a:cubicBezTo>
                    <a:pt x="0" y="664"/>
                    <a:pt x="5" y="660"/>
                    <a:pt x="10" y="660"/>
                  </a:cubicBezTo>
                  <a:cubicBezTo>
                    <a:pt x="16" y="660"/>
                    <a:pt x="20" y="664"/>
                    <a:pt x="20" y="670"/>
                  </a:cubicBezTo>
                  <a:close/>
                  <a:moveTo>
                    <a:pt x="20" y="730"/>
                  </a:moveTo>
                  <a:lnTo>
                    <a:pt x="20" y="750"/>
                  </a:lnTo>
                  <a:cubicBezTo>
                    <a:pt x="20" y="756"/>
                    <a:pt x="16" y="760"/>
                    <a:pt x="10" y="760"/>
                  </a:cubicBezTo>
                  <a:cubicBezTo>
                    <a:pt x="5" y="760"/>
                    <a:pt x="0" y="756"/>
                    <a:pt x="0" y="750"/>
                  </a:cubicBezTo>
                  <a:lnTo>
                    <a:pt x="0" y="730"/>
                  </a:lnTo>
                  <a:cubicBezTo>
                    <a:pt x="0" y="724"/>
                    <a:pt x="5" y="720"/>
                    <a:pt x="10" y="720"/>
                  </a:cubicBezTo>
                  <a:cubicBezTo>
                    <a:pt x="16" y="720"/>
                    <a:pt x="20" y="724"/>
                    <a:pt x="20" y="730"/>
                  </a:cubicBezTo>
                  <a:close/>
                  <a:moveTo>
                    <a:pt x="20" y="790"/>
                  </a:moveTo>
                  <a:lnTo>
                    <a:pt x="20" y="810"/>
                  </a:lnTo>
                  <a:cubicBezTo>
                    <a:pt x="20" y="816"/>
                    <a:pt x="16" y="820"/>
                    <a:pt x="10" y="820"/>
                  </a:cubicBezTo>
                  <a:cubicBezTo>
                    <a:pt x="5" y="820"/>
                    <a:pt x="0" y="816"/>
                    <a:pt x="0" y="810"/>
                  </a:cubicBezTo>
                  <a:lnTo>
                    <a:pt x="0" y="790"/>
                  </a:lnTo>
                  <a:cubicBezTo>
                    <a:pt x="0" y="784"/>
                    <a:pt x="5" y="780"/>
                    <a:pt x="10" y="780"/>
                  </a:cubicBezTo>
                  <a:cubicBezTo>
                    <a:pt x="16" y="780"/>
                    <a:pt x="20" y="784"/>
                    <a:pt x="20" y="790"/>
                  </a:cubicBezTo>
                  <a:close/>
                  <a:moveTo>
                    <a:pt x="20" y="850"/>
                  </a:moveTo>
                  <a:lnTo>
                    <a:pt x="20" y="870"/>
                  </a:lnTo>
                  <a:cubicBezTo>
                    <a:pt x="20" y="876"/>
                    <a:pt x="16" y="880"/>
                    <a:pt x="10" y="880"/>
                  </a:cubicBezTo>
                  <a:cubicBezTo>
                    <a:pt x="5" y="880"/>
                    <a:pt x="0" y="876"/>
                    <a:pt x="0" y="870"/>
                  </a:cubicBezTo>
                  <a:lnTo>
                    <a:pt x="0" y="850"/>
                  </a:lnTo>
                  <a:cubicBezTo>
                    <a:pt x="0" y="844"/>
                    <a:pt x="5" y="840"/>
                    <a:pt x="10" y="840"/>
                  </a:cubicBezTo>
                  <a:cubicBezTo>
                    <a:pt x="16" y="840"/>
                    <a:pt x="20" y="844"/>
                    <a:pt x="20" y="850"/>
                  </a:cubicBezTo>
                  <a:close/>
                  <a:moveTo>
                    <a:pt x="20" y="910"/>
                  </a:moveTo>
                  <a:lnTo>
                    <a:pt x="20" y="930"/>
                  </a:lnTo>
                  <a:cubicBezTo>
                    <a:pt x="20" y="936"/>
                    <a:pt x="16" y="940"/>
                    <a:pt x="10" y="940"/>
                  </a:cubicBezTo>
                  <a:cubicBezTo>
                    <a:pt x="5" y="940"/>
                    <a:pt x="0" y="936"/>
                    <a:pt x="0" y="930"/>
                  </a:cubicBezTo>
                  <a:lnTo>
                    <a:pt x="0" y="910"/>
                  </a:lnTo>
                  <a:cubicBezTo>
                    <a:pt x="0" y="904"/>
                    <a:pt x="5" y="900"/>
                    <a:pt x="10" y="900"/>
                  </a:cubicBezTo>
                  <a:cubicBezTo>
                    <a:pt x="16" y="900"/>
                    <a:pt x="20" y="904"/>
                    <a:pt x="20" y="910"/>
                  </a:cubicBezTo>
                  <a:close/>
                  <a:moveTo>
                    <a:pt x="20" y="970"/>
                  </a:moveTo>
                  <a:lnTo>
                    <a:pt x="20" y="990"/>
                  </a:lnTo>
                  <a:cubicBezTo>
                    <a:pt x="20" y="996"/>
                    <a:pt x="16" y="1000"/>
                    <a:pt x="10" y="1000"/>
                  </a:cubicBezTo>
                  <a:cubicBezTo>
                    <a:pt x="5" y="1000"/>
                    <a:pt x="0" y="996"/>
                    <a:pt x="0" y="990"/>
                  </a:cubicBezTo>
                  <a:lnTo>
                    <a:pt x="0" y="970"/>
                  </a:lnTo>
                  <a:cubicBezTo>
                    <a:pt x="0" y="964"/>
                    <a:pt x="5" y="960"/>
                    <a:pt x="10" y="960"/>
                  </a:cubicBezTo>
                  <a:cubicBezTo>
                    <a:pt x="16" y="960"/>
                    <a:pt x="20" y="964"/>
                    <a:pt x="20" y="970"/>
                  </a:cubicBezTo>
                  <a:close/>
                  <a:moveTo>
                    <a:pt x="20" y="1030"/>
                  </a:moveTo>
                  <a:lnTo>
                    <a:pt x="20" y="1050"/>
                  </a:lnTo>
                  <a:cubicBezTo>
                    <a:pt x="20" y="1056"/>
                    <a:pt x="16" y="1060"/>
                    <a:pt x="10" y="1060"/>
                  </a:cubicBezTo>
                  <a:cubicBezTo>
                    <a:pt x="5" y="1060"/>
                    <a:pt x="0" y="1056"/>
                    <a:pt x="0" y="1050"/>
                  </a:cubicBezTo>
                  <a:lnTo>
                    <a:pt x="0" y="1030"/>
                  </a:lnTo>
                  <a:cubicBezTo>
                    <a:pt x="0" y="1024"/>
                    <a:pt x="5" y="1020"/>
                    <a:pt x="10" y="1020"/>
                  </a:cubicBezTo>
                  <a:cubicBezTo>
                    <a:pt x="16" y="1020"/>
                    <a:pt x="20" y="1024"/>
                    <a:pt x="20" y="1030"/>
                  </a:cubicBezTo>
                  <a:close/>
                  <a:moveTo>
                    <a:pt x="20" y="1090"/>
                  </a:moveTo>
                  <a:lnTo>
                    <a:pt x="20" y="1110"/>
                  </a:lnTo>
                  <a:cubicBezTo>
                    <a:pt x="20" y="1116"/>
                    <a:pt x="16" y="1120"/>
                    <a:pt x="10" y="1120"/>
                  </a:cubicBezTo>
                  <a:cubicBezTo>
                    <a:pt x="5" y="1120"/>
                    <a:pt x="0" y="1116"/>
                    <a:pt x="0" y="1110"/>
                  </a:cubicBezTo>
                  <a:lnTo>
                    <a:pt x="0" y="1090"/>
                  </a:lnTo>
                  <a:cubicBezTo>
                    <a:pt x="0" y="1084"/>
                    <a:pt x="5" y="1080"/>
                    <a:pt x="10" y="1080"/>
                  </a:cubicBezTo>
                  <a:cubicBezTo>
                    <a:pt x="16" y="1080"/>
                    <a:pt x="20" y="1084"/>
                    <a:pt x="20" y="1090"/>
                  </a:cubicBezTo>
                  <a:close/>
                  <a:moveTo>
                    <a:pt x="20" y="1150"/>
                  </a:moveTo>
                  <a:lnTo>
                    <a:pt x="20" y="1170"/>
                  </a:lnTo>
                  <a:cubicBezTo>
                    <a:pt x="20" y="1176"/>
                    <a:pt x="16" y="1180"/>
                    <a:pt x="10" y="1180"/>
                  </a:cubicBezTo>
                  <a:cubicBezTo>
                    <a:pt x="5" y="1180"/>
                    <a:pt x="0" y="1176"/>
                    <a:pt x="0" y="1170"/>
                  </a:cubicBezTo>
                  <a:lnTo>
                    <a:pt x="0" y="1150"/>
                  </a:lnTo>
                  <a:cubicBezTo>
                    <a:pt x="0" y="1144"/>
                    <a:pt x="5" y="1140"/>
                    <a:pt x="10" y="1140"/>
                  </a:cubicBezTo>
                  <a:cubicBezTo>
                    <a:pt x="16" y="1140"/>
                    <a:pt x="20" y="1144"/>
                    <a:pt x="20" y="1150"/>
                  </a:cubicBezTo>
                  <a:close/>
                  <a:moveTo>
                    <a:pt x="20" y="1210"/>
                  </a:moveTo>
                  <a:lnTo>
                    <a:pt x="20" y="1230"/>
                  </a:lnTo>
                  <a:cubicBezTo>
                    <a:pt x="20" y="1236"/>
                    <a:pt x="16" y="1240"/>
                    <a:pt x="10" y="1240"/>
                  </a:cubicBezTo>
                  <a:cubicBezTo>
                    <a:pt x="5" y="1240"/>
                    <a:pt x="0" y="1236"/>
                    <a:pt x="0" y="1230"/>
                  </a:cubicBezTo>
                  <a:lnTo>
                    <a:pt x="0" y="1210"/>
                  </a:lnTo>
                  <a:cubicBezTo>
                    <a:pt x="0" y="1204"/>
                    <a:pt x="5" y="1200"/>
                    <a:pt x="10" y="1200"/>
                  </a:cubicBezTo>
                  <a:cubicBezTo>
                    <a:pt x="16" y="1200"/>
                    <a:pt x="20" y="1204"/>
                    <a:pt x="20" y="1210"/>
                  </a:cubicBezTo>
                  <a:close/>
                  <a:moveTo>
                    <a:pt x="20" y="1270"/>
                  </a:moveTo>
                  <a:lnTo>
                    <a:pt x="20" y="1290"/>
                  </a:lnTo>
                  <a:cubicBezTo>
                    <a:pt x="20" y="1296"/>
                    <a:pt x="16" y="1300"/>
                    <a:pt x="10" y="1300"/>
                  </a:cubicBezTo>
                  <a:cubicBezTo>
                    <a:pt x="5" y="1300"/>
                    <a:pt x="0" y="1296"/>
                    <a:pt x="0" y="1290"/>
                  </a:cubicBezTo>
                  <a:lnTo>
                    <a:pt x="0" y="1270"/>
                  </a:lnTo>
                  <a:cubicBezTo>
                    <a:pt x="0" y="1264"/>
                    <a:pt x="5" y="1260"/>
                    <a:pt x="10" y="1260"/>
                  </a:cubicBezTo>
                  <a:cubicBezTo>
                    <a:pt x="16" y="1260"/>
                    <a:pt x="20" y="1264"/>
                    <a:pt x="20" y="1270"/>
                  </a:cubicBezTo>
                  <a:close/>
                  <a:moveTo>
                    <a:pt x="20" y="1330"/>
                  </a:moveTo>
                  <a:lnTo>
                    <a:pt x="20" y="1350"/>
                  </a:lnTo>
                  <a:cubicBezTo>
                    <a:pt x="20" y="1356"/>
                    <a:pt x="16" y="1360"/>
                    <a:pt x="10" y="1360"/>
                  </a:cubicBezTo>
                  <a:cubicBezTo>
                    <a:pt x="5" y="1360"/>
                    <a:pt x="0" y="1356"/>
                    <a:pt x="0" y="1350"/>
                  </a:cubicBezTo>
                  <a:lnTo>
                    <a:pt x="0" y="1330"/>
                  </a:lnTo>
                  <a:cubicBezTo>
                    <a:pt x="0" y="1324"/>
                    <a:pt x="5" y="1320"/>
                    <a:pt x="10" y="1320"/>
                  </a:cubicBezTo>
                  <a:cubicBezTo>
                    <a:pt x="16" y="1320"/>
                    <a:pt x="20" y="1324"/>
                    <a:pt x="20" y="1330"/>
                  </a:cubicBezTo>
                  <a:close/>
                  <a:moveTo>
                    <a:pt x="20" y="1390"/>
                  </a:moveTo>
                  <a:lnTo>
                    <a:pt x="20" y="1410"/>
                  </a:lnTo>
                  <a:cubicBezTo>
                    <a:pt x="20" y="1416"/>
                    <a:pt x="16" y="1420"/>
                    <a:pt x="10" y="1420"/>
                  </a:cubicBezTo>
                  <a:cubicBezTo>
                    <a:pt x="5" y="1420"/>
                    <a:pt x="0" y="1416"/>
                    <a:pt x="0" y="1410"/>
                  </a:cubicBezTo>
                  <a:lnTo>
                    <a:pt x="0" y="1390"/>
                  </a:lnTo>
                  <a:cubicBezTo>
                    <a:pt x="0" y="1384"/>
                    <a:pt x="5" y="1380"/>
                    <a:pt x="10" y="1380"/>
                  </a:cubicBezTo>
                  <a:cubicBezTo>
                    <a:pt x="16" y="1380"/>
                    <a:pt x="20" y="1384"/>
                    <a:pt x="20" y="1390"/>
                  </a:cubicBezTo>
                  <a:close/>
                  <a:moveTo>
                    <a:pt x="20" y="1450"/>
                  </a:moveTo>
                  <a:lnTo>
                    <a:pt x="20" y="1470"/>
                  </a:lnTo>
                  <a:cubicBezTo>
                    <a:pt x="20" y="1476"/>
                    <a:pt x="16" y="1480"/>
                    <a:pt x="10" y="1480"/>
                  </a:cubicBezTo>
                  <a:cubicBezTo>
                    <a:pt x="5" y="1480"/>
                    <a:pt x="0" y="1476"/>
                    <a:pt x="0" y="1470"/>
                  </a:cubicBezTo>
                  <a:lnTo>
                    <a:pt x="0" y="1450"/>
                  </a:lnTo>
                  <a:cubicBezTo>
                    <a:pt x="0" y="1444"/>
                    <a:pt x="5" y="1440"/>
                    <a:pt x="10" y="1440"/>
                  </a:cubicBezTo>
                  <a:cubicBezTo>
                    <a:pt x="16" y="1440"/>
                    <a:pt x="20" y="1444"/>
                    <a:pt x="20" y="1450"/>
                  </a:cubicBezTo>
                  <a:close/>
                  <a:moveTo>
                    <a:pt x="20" y="1510"/>
                  </a:moveTo>
                  <a:lnTo>
                    <a:pt x="20" y="1530"/>
                  </a:lnTo>
                  <a:cubicBezTo>
                    <a:pt x="20" y="1536"/>
                    <a:pt x="16" y="1540"/>
                    <a:pt x="10" y="1540"/>
                  </a:cubicBezTo>
                  <a:cubicBezTo>
                    <a:pt x="5" y="1540"/>
                    <a:pt x="0" y="1536"/>
                    <a:pt x="0" y="1530"/>
                  </a:cubicBezTo>
                  <a:lnTo>
                    <a:pt x="0" y="1510"/>
                  </a:lnTo>
                  <a:cubicBezTo>
                    <a:pt x="0" y="1504"/>
                    <a:pt x="5" y="1500"/>
                    <a:pt x="10" y="1500"/>
                  </a:cubicBezTo>
                  <a:cubicBezTo>
                    <a:pt x="16" y="1500"/>
                    <a:pt x="20" y="1504"/>
                    <a:pt x="20" y="1510"/>
                  </a:cubicBezTo>
                  <a:close/>
                  <a:moveTo>
                    <a:pt x="20" y="1570"/>
                  </a:moveTo>
                  <a:lnTo>
                    <a:pt x="20" y="1590"/>
                  </a:lnTo>
                  <a:cubicBezTo>
                    <a:pt x="20" y="1596"/>
                    <a:pt x="16" y="1600"/>
                    <a:pt x="10" y="1600"/>
                  </a:cubicBezTo>
                  <a:cubicBezTo>
                    <a:pt x="5" y="1600"/>
                    <a:pt x="0" y="1596"/>
                    <a:pt x="0" y="1590"/>
                  </a:cubicBezTo>
                  <a:lnTo>
                    <a:pt x="0" y="1570"/>
                  </a:lnTo>
                  <a:cubicBezTo>
                    <a:pt x="0" y="1564"/>
                    <a:pt x="5" y="1560"/>
                    <a:pt x="10" y="1560"/>
                  </a:cubicBezTo>
                  <a:cubicBezTo>
                    <a:pt x="16" y="1560"/>
                    <a:pt x="20" y="1564"/>
                    <a:pt x="20" y="1570"/>
                  </a:cubicBezTo>
                  <a:close/>
                  <a:moveTo>
                    <a:pt x="20" y="1630"/>
                  </a:moveTo>
                  <a:lnTo>
                    <a:pt x="20" y="1650"/>
                  </a:lnTo>
                  <a:cubicBezTo>
                    <a:pt x="20" y="1656"/>
                    <a:pt x="16" y="1660"/>
                    <a:pt x="10" y="1660"/>
                  </a:cubicBezTo>
                  <a:cubicBezTo>
                    <a:pt x="5" y="1660"/>
                    <a:pt x="0" y="1656"/>
                    <a:pt x="0" y="1650"/>
                  </a:cubicBezTo>
                  <a:lnTo>
                    <a:pt x="0" y="1630"/>
                  </a:lnTo>
                  <a:cubicBezTo>
                    <a:pt x="0" y="1624"/>
                    <a:pt x="5" y="1620"/>
                    <a:pt x="10" y="1620"/>
                  </a:cubicBezTo>
                  <a:cubicBezTo>
                    <a:pt x="16" y="1620"/>
                    <a:pt x="20" y="1624"/>
                    <a:pt x="20" y="1630"/>
                  </a:cubicBezTo>
                  <a:close/>
                  <a:moveTo>
                    <a:pt x="20" y="1690"/>
                  </a:moveTo>
                  <a:lnTo>
                    <a:pt x="20" y="1710"/>
                  </a:lnTo>
                  <a:cubicBezTo>
                    <a:pt x="20" y="1716"/>
                    <a:pt x="16" y="1720"/>
                    <a:pt x="10" y="1720"/>
                  </a:cubicBezTo>
                  <a:cubicBezTo>
                    <a:pt x="5" y="1720"/>
                    <a:pt x="0" y="1716"/>
                    <a:pt x="0" y="1710"/>
                  </a:cubicBezTo>
                  <a:lnTo>
                    <a:pt x="0" y="1690"/>
                  </a:lnTo>
                  <a:cubicBezTo>
                    <a:pt x="0" y="1684"/>
                    <a:pt x="5" y="1680"/>
                    <a:pt x="10" y="1680"/>
                  </a:cubicBezTo>
                  <a:cubicBezTo>
                    <a:pt x="16" y="1680"/>
                    <a:pt x="20" y="1684"/>
                    <a:pt x="20" y="1690"/>
                  </a:cubicBezTo>
                  <a:close/>
                  <a:moveTo>
                    <a:pt x="20" y="1750"/>
                  </a:moveTo>
                  <a:lnTo>
                    <a:pt x="20" y="1770"/>
                  </a:lnTo>
                  <a:cubicBezTo>
                    <a:pt x="20" y="1776"/>
                    <a:pt x="16" y="1780"/>
                    <a:pt x="10" y="1780"/>
                  </a:cubicBezTo>
                  <a:cubicBezTo>
                    <a:pt x="5" y="1780"/>
                    <a:pt x="0" y="1776"/>
                    <a:pt x="0" y="1770"/>
                  </a:cubicBezTo>
                  <a:lnTo>
                    <a:pt x="0" y="1750"/>
                  </a:lnTo>
                  <a:cubicBezTo>
                    <a:pt x="0" y="1744"/>
                    <a:pt x="5" y="1740"/>
                    <a:pt x="10" y="1740"/>
                  </a:cubicBezTo>
                  <a:cubicBezTo>
                    <a:pt x="16" y="1740"/>
                    <a:pt x="20" y="1744"/>
                    <a:pt x="20" y="1750"/>
                  </a:cubicBezTo>
                  <a:close/>
                  <a:moveTo>
                    <a:pt x="20" y="1810"/>
                  </a:moveTo>
                  <a:lnTo>
                    <a:pt x="20" y="1830"/>
                  </a:lnTo>
                  <a:cubicBezTo>
                    <a:pt x="20" y="1836"/>
                    <a:pt x="16" y="1840"/>
                    <a:pt x="10" y="1840"/>
                  </a:cubicBezTo>
                  <a:cubicBezTo>
                    <a:pt x="5" y="1840"/>
                    <a:pt x="0" y="1836"/>
                    <a:pt x="0" y="1830"/>
                  </a:cubicBezTo>
                  <a:lnTo>
                    <a:pt x="0" y="1810"/>
                  </a:lnTo>
                  <a:cubicBezTo>
                    <a:pt x="0" y="1804"/>
                    <a:pt x="5" y="1800"/>
                    <a:pt x="10" y="1800"/>
                  </a:cubicBezTo>
                  <a:cubicBezTo>
                    <a:pt x="16" y="1800"/>
                    <a:pt x="20" y="1804"/>
                    <a:pt x="20" y="1810"/>
                  </a:cubicBezTo>
                  <a:close/>
                  <a:moveTo>
                    <a:pt x="20" y="1870"/>
                  </a:moveTo>
                  <a:lnTo>
                    <a:pt x="20" y="1890"/>
                  </a:lnTo>
                  <a:cubicBezTo>
                    <a:pt x="20" y="1896"/>
                    <a:pt x="16" y="1900"/>
                    <a:pt x="10" y="1900"/>
                  </a:cubicBezTo>
                  <a:cubicBezTo>
                    <a:pt x="5" y="1900"/>
                    <a:pt x="0" y="1896"/>
                    <a:pt x="0" y="1890"/>
                  </a:cubicBezTo>
                  <a:lnTo>
                    <a:pt x="0" y="1870"/>
                  </a:lnTo>
                  <a:cubicBezTo>
                    <a:pt x="0" y="1864"/>
                    <a:pt x="5" y="1860"/>
                    <a:pt x="10" y="1860"/>
                  </a:cubicBezTo>
                  <a:cubicBezTo>
                    <a:pt x="16" y="1860"/>
                    <a:pt x="20" y="1864"/>
                    <a:pt x="20" y="1870"/>
                  </a:cubicBezTo>
                  <a:close/>
                  <a:moveTo>
                    <a:pt x="20" y="1930"/>
                  </a:moveTo>
                  <a:lnTo>
                    <a:pt x="20" y="1950"/>
                  </a:lnTo>
                  <a:cubicBezTo>
                    <a:pt x="20" y="1956"/>
                    <a:pt x="16" y="1960"/>
                    <a:pt x="10" y="1960"/>
                  </a:cubicBezTo>
                  <a:cubicBezTo>
                    <a:pt x="5" y="1960"/>
                    <a:pt x="0" y="1956"/>
                    <a:pt x="0" y="1950"/>
                  </a:cubicBezTo>
                  <a:lnTo>
                    <a:pt x="0" y="1930"/>
                  </a:lnTo>
                  <a:cubicBezTo>
                    <a:pt x="0" y="1924"/>
                    <a:pt x="5" y="1920"/>
                    <a:pt x="10" y="1920"/>
                  </a:cubicBezTo>
                  <a:cubicBezTo>
                    <a:pt x="16" y="1920"/>
                    <a:pt x="20" y="1924"/>
                    <a:pt x="20" y="1930"/>
                  </a:cubicBezTo>
                  <a:close/>
                  <a:moveTo>
                    <a:pt x="20" y="1990"/>
                  </a:moveTo>
                  <a:lnTo>
                    <a:pt x="20" y="2010"/>
                  </a:lnTo>
                  <a:cubicBezTo>
                    <a:pt x="20" y="2016"/>
                    <a:pt x="16" y="2020"/>
                    <a:pt x="10" y="2020"/>
                  </a:cubicBezTo>
                  <a:cubicBezTo>
                    <a:pt x="5" y="2020"/>
                    <a:pt x="0" y="2016"/>
                    <a:pt x="0" y="2010"/>
                  </a:cubicBezTo>
                  <a:lnTo>
                    <a:pt x="0" y="1990"/>
                  </a:lnTo>
                  <a:cubicBezTo>
                    <a:pt x="0" y="1984"/>
                    <a:pt x="5" y="1980"/>
                    <a:pt x="10" y="1980"/>
                  </a:cubicBezTo>
                  <a:cubicBezTo>
                    <a:pt x="16" y="1980"/>
                    <a:pt x="20" y="1984"/>
                    <a:pt x="20" y="1990"/>
                  </a:cubicBezTo>
                  <a:close/>
                  <a:moveTo>
                    <a:pt x="20" y="2050"/>
                  </a:moveTo>
                  <a:lnTo>
                    <a:pt x="20" y="2070"/>
                  </a:lnTo>
                  <a:cubicBezTo>
                    <a:pt x="20" y="2076"/>
                    <a:pt x="16" y="2080"/>
                    <a:pt x="10" y="2080"/>
                  </a:cubicBezTo>
                  <a:cubicBezTo>
                    <a:pt x="5" y="2080"/>
                    <a:pt x="0" y="2076"/>
                    <a:pt x="0" y="2070"/>
                  </a:cubicBezTo>
                  <a:lnTo>
                    <a:pt x="0" y="2050"/>
                  </a:lnTo>
                  <a:cubicBezTo>
                    <a:pt x="0" y="2044"/>
                    <a:pt x="5" y="2040"/>
                    <a:pt x="10" y="2040"/>
                  </a:cubicBezTo>
                  <a:cubicBezTo>
                    <a:pt x="16" y="2040"/>
                    <a:pt x="20" y="2044"/>
                    <a:pt x="20" y="2050"/>
                  </a:cubicBezTo>
                  <a:close/>
                  <a:moveTo>
                    <a:pt x="20" y="2110"/>
                  </a:moveTo>
                  <a:lnTo>
                    <a:pt x="20" y="2130"/>
                  </a:lnTo>
                  <a:cubicBezTo>
                    <a:pt x="20" y="2136"/>
                    <a:pt x="16" y="2140"/>
                    <a:pt x="10" y="2140"/>
                  </a:cubicBezTo>
                  <a:cubicBezTo>
                    <a:pt x="5" y="2140"/>
                    <a:pt x="0" y="2136"/>
                    <a:pt x="0" y="2130"/>
                  </a:cubicBezTo>
                  <a:lnTo>
                    <a:pt x="0" y="2110"/>
                  </a:lnTo>
                  <a:cubicBezTo>
                    <a:pt x="0" y="2104"/>
                    <a:pt x="5" y="2100"/>
                    <a:pt x="10" y="2100"/>
                  </a:cubicBezTo>
                  <a:cubicBezTo>
                    <a:pt x="16" y="2100"/>
                    <a:pt x="20" y="2104"/>
                    <a:pt x="20" y="2110"/>
                  </a:cubicBezTo>
                  <a:close/>
                  <a:moveTo>
                    <a:pt x="20" y="2170"/>
                  </a:moveTo>
                  <a:lnTo>
                    <a:pt x="20" y="2190"/>
                  </a:lnTo>
                  <a:cubicBezTo>
                    <a:pt x="20" y="2196"/>
                    <a:pt x="16" y="2200"/>
                    <a:pt x="10" y="2200"/>
                  </a:cubicBezTo>
                  <a:cubicBezTo>
                    <a:pt x="5" y="2200"/>
                    <a:pt x="0" y="2196"/>
                    <a:pt x="0" y="2190"/>
                  </a:cubicBezTo>
                  <a:lnTo>
                    <a:pt x="0" y="2170"/>
                  </a:lnTo>
                  <a:cubicBezTo>
                    <a:pt x="0" y="2164"/>
                    <a:pt x="5" y="2160"/>
                    <a:pt x="10" y="2160"/>
                  </a:cubicBezTo>
                  <a:cubicBezTo>
                    <a:pt x="16" y="2160"/>
                    <a:pt x="20" y="2164"/>
                    <a:pt x="20" y="2170"/>
                  </a:cubicBezTo>
                  <a:close/>
                  <a:moveTo>
                    <a:pt x="20" y="2230"/>
                  </a:moveTo>
                  <a:lnTo>
                    <a:pt x="20" y="2250"/>
                  </a:lnTo>
                  <a:cubicBezTo>
                    <a:pt x="20" y="2256"/>
                    <a:pt x="16" y="2260"/>
                    <a:pt x="10" y="2260"/>
                  </a:cubicBezTo>
                  <a:cubicBezTo>
                    <a:pt x="5" y="2260"/>
                    <a:pt x="0" y="2256"/>
                    <a:pt x="0" y="2250"/>
                  </a:cubicBezTo>
                  <a:lnTo>
                    <a:pt x="0" y="2230"/>
                  </a:lnTo>
                  <a:cubicBezTo>
                    <a:pt x="0" y="2224"/>
                    <a:pt x="5" y="2220"/>
                    <a:pt x="10" y="2220"/>
                  </a:cubicBezTo>
                  <a:cubicBezTo>
                    <a:pt x="16" y="2220"/>
                    <a:pt x="20" y="2224"/>
                    <a:pt x="20" y="2230"/>
                  </a:cubicBezTo>
                  <a:close/>
                  <a:moveTo>
                    <a:pt x="20" y="2290"/>
                  </a:moveTo>
                  <a:lnTo>
                    <a:pt x="20" y="2310"/>
                  </a:lnTo>
                  <a:cubicBezTo>
                    <a:pt x="20" y="2316"/>
                    <a:pt x="16" y="2320"/>
                    <a:pt x="10" y="2320"/>
                  </a:cubicBezTo>
                  <a:cubicBezTo>
                    <a:pt x="5" y="2320"/>
                    <a:pt x="0" y="2316"/>
                    <a:pt x="0" y="2310"/>
                  </a:cubicBezTo>
                  <a:lnTo>
                    <a:pt x="0" y="2290"/>
                  </a:lnTo>
                  <a:cubicBezTo>
                    <a:pt x="0" y="2284"/>
                    <a:pt x="5" y="2280"/>
                    <a:pt x="10" y="2280"/>
                  </a:cubicBezTo>
                  <a:cubicBezTo>
                    <a:pt x="16" y="2280"/>
                    <a:pt x="20" y="2284"/>
                    <a:pt x="20" y="2290"/>
                  </a:cubicBezTo>
                  <a:close/>
                  <a:moveTo>
                    <a:pt x="20" y="2350"/>
                  </a:moveTo>
                  <a:lnTo>
                    <a:pt x="20" y="2370"/>
                  </a:lnTo>
                  <a:cubicBezTo>
                    <a:pt x="20" y="2376"/>
                    <a:pt x="16" y="2380"/>
                    <a:pt x="10" y="2380"/>
                  </a:cubicBezTo>
                  <a:cubicBezTo>
                    <a:pt x="5" y="2380"/>
                    <a:pt x="0" y="2376"/>
                    <a:pt x="0" y="2370"/>
                  </a:cubicBezTo>
                  <a:lnTo>
                    <a:pt x="0" y="2350"/>
                  </a:lnTo>
                  <a:cubicBezTo>
                    <a:pt x="0" y="2344"/>
                    <a:pt x="5" y="2340"/>
                    <a:pt x="10" y="2340"/>
                  </a:cubicBezTo>
                  <a:cubicBezTo>
                    <a:pt x="16" y="2340"/>
                    <a:pt x="20" y="2344"/>
                    <a:pt x="20" y="2350"/>
                  </a:cubicBezTo>
                  <a:close/>
                  <a:moveTo>
                    <a:pt x="20" y="2410"/>
                  </a:moveTo>
                  <a:lnTo>
                    <a:pt x="20" y="2430"/>
                  </a:lnTo>
                  <a:cubicBezTo>
                    <a:pt x="20" y="2436"/>
                    <a:pt x="16" y="2440"/>
                    <a:pt x="10" y="2440"/>
                  </a:cubicBezTo>
                  <a:cubicBezTo>
                    <a:pt x="5" y="2440"/>
                    <a:pt x="0" y="2436"/>
                    <a:pt x="0" y="2430"/>
                  </a:cubicBezTo>
                  <a:lnTo>
                    <a:pt x="0" y="2410"/>
                  </a:lnTo>
                  <a:cubicBezTo>
                    <a:pt x="0" y="2404"/>
                    <a:pt x="5" y="2400"/>
                    <a:pt x="10" y="2400"/>
                  </a:cubicBezTo>
                  <a:cubicBezTo>
                    <a:pt x="16" y="2400"/>
                    <a:pt x="20" y="2404"/>
                    <a:pt x="20" y="2410"/>
                  </a:cubicBezTo>
                  <a:close/>
                  <a:moveTo>
                    <a:pt x="20" y="2470"/>
                  </a:moveTo>
                  <a:lnTo>
                    <a:pt x="20" y="2490"/>
                  </a:lnTo>
                  <a:cubicBezTo>
                    <a:pt x="20" y="2496"/>
                    <a:pt x="16" y="2500"/>
                    <a:pt x="10" y="2500"/>
                  </a:cubicBezTo>
                  <a:cubicBezTo>
                    <a:pt x="5" y="2500"/>
                    <a:pt x="0" y="2496"/>
                    <a:pt x="0" y="2490"/>
                  </a:cubicBezTo>
                  <a:lnTo>
                    <a:pt x="0" y="2470"/>
                  </a:lnTo>
                  <a:cubicBezTo>
                    <a:pt x="0" y="2464"/>
                    <a:pt x="5" y="2460"/>
                    <a:pt x="10" y="2460"/>
                  </a:cubicBezTo>
                  <a:cubicBezTo>
                    <a:pt x="16" y="2460"/>
                    <a:pt x="20" y="2464"/>
                    <a:pt x="20" y="2470"/>
                  </a:cubicBezTo>
                  <a:close/>
                  <a:moveTo>
                    <a:pt x="20" y="2530"/>
                  </a:moveTo>
                  <a:lnTo>
                    <a:pt x="20" y="2550"/>
                  </a:lnTo>
                  <a:cubicBezTo>
                    <a:pt x="20" y="2556"/>
                    <a:pt x="16" y="2560"/>
                    <a:pt x="10" y="2560"/>
                  </a:cubicBezTo>
                  <a:cubicBezTo>
                    <a:pt x="5" y="2560"/>
                    <a:pt x="0" y="2556"/>
                    <a:pt x="0" y="2550"/>
                  </a:cubicBezTo>
                  <a:lnTo>
                    <a:pt x="0" y="2530"/>
                  </a:lnTo>
                  <a:cubicBezTo>
                    <a:pt x="0" y="2524"/>
                    <a:pt x="5" y="2520"/>
                    <a:pt x="10" y="2520"/>
                  </a:cubicBezTo>
                  <a:cubicBezTo>
                    <a:pt x="16" y="2520"/>
                    <a:pt x="20" y="2524"/>
                    <a:pt x="20" y="2530"/>
                  </a:cubicBezTo>
                  <a:close/>
                  <a:moveTo>
                    <a:pt x="20" y="2590"/>
                  </a:moveTo>
                  <a:lnTo>
                    <a:pt x="20" y="2610"/>
                  </a:lnTo>
                  <a:cubicBezTo>
                    <a:pt x="20" y="2616"/>
                    <a:pt x="16" y="2620"/>
                    <a:pt x="10" y="2620"/>
                  </a:cubicBezTo>
                  <a:cubicBezTo>
                    <a:pt x="5" y="2620"/>
                    <a:pt x="0" y="2616"/>
                    <a:pt x="0" y="2610"/>
                  </a:cubicBezTo>
                  <a:lnTo>
                    <a:pt x="0" y="2590"/>
                  </a:lnTo>
                  <a:cubicBezTo>
                    <a:pt x="0" y="2584"/>
                    <a:pt x="5" y="2580"/>
                    <a:pt x="10" y="2580"/>
                  </a:cubicBezTo>
                  <a:cubicBezTo>
                    <a:pt x="16" y="2580"/>
                    <a:pt x="20" y="2584"/>
                    <a:pt x="20" y="2590"/>
                  </a:cubicBezTo>
                  <a:close/>
                  <a:moveTo>
                    <a:pt x="20" y="2650"/>
                  </a:moveTo>
                  <a:lnTo>
                    <a:pt x="20" y="2670"/>
                  </a:lnTo>
                  <a:cubicBezTo>
                    <a:pt x="20" y="2676"/>
                    <a:pt x="16" y="2680"/>
                    <a:pt x="10" y="2680"/>
                  </a:cubicBezTo>
                  <a:cubicBezTo>
                    <a:pt x="5" y="2680"/>
                    <a:pt x="0" y="2676"/>
                    <a:pt x="0" y="2670"/>
                  </a:cubicBezTo>
                  <a:lnTo>
                    <a:pt x="0" y="2650"/>
                  </a:lnTo>
                  <a:cubicBezTo>
                    <a:pt x="0" y="2644"/>
                    <a:pt x="5" y="2640"/>
                    <a:pt x="10" y="2640"/>
                  </a:cubicBezTo>
                  <a:cubicBezTo>
                    <a:pt x="16" y="2640"/>
                    <a:pt x="20" y="2644"/>
                    <a:pt x="20" y="2650"/>
                  </a:cubicBezTo>
                  <a:close/>
                  <a:moveTo>
                    <a:pt x="20" y="2710"/>
                  </a:moveTo>
                  <a:lnTo>
                    <a:pt x="20" y="2730"/>
                  </a:lnTo>
                  <a:cubicBezTo>
                    <a:pt x="20" y="2736"/>
                    <a:pt x="16" y="2740"/>
                    <a:pt x="10" y="2740"/>
                  </a:cubicBezTo>
                  <a:cubicBezTo>
                    <a:pt x="5" y="2740"/>
                    <a:pt x="0" y="2736"/>
                    <a:pt x="0" y="2730"/>
                  </a:cubicBezTo>
                  <a:lnTo>
                    <a:pt x="0" y="2710"/>
                  </a:lnTo>
                  <a:cubicBezTo>
                    <a:pt x="0" y="2704"/>
                    <a:pt x="5" y="2700"/>
                    <a:pt x="10" y="2700"/>
                  </a:cubicBezTo>
                  <a:cubicBezTo>
                    <a:pt x="16" y="2700"/>
                    <a:pt x="20" y="2704"/>
                    <a:pt x="20" y="2710"/>
                  </a:cubicBezTo>
                  <a:close/>
                  <a:moveTo>
                    <a:pt x="20" y="2770"/>
                  </a:moveTo>
                  <a:lnTo>
                    <a:pt x="20" y="2790"/>
                  </a:lnTo>
                  <a:cubicBezTo>
                    <a:pt x="20" y="2796"/>
                    <a:pt x="16" y="2800"/>
                    <a:pt x="10" y="2800"/>
                  </a:cubicBezTo>
                  <a:cubicBezTo>
                    <a:pt x="5" y="2800"/>
                    <a:pt x="0" y="2796"/>
                    <a:pt x="0" y="2790"/>
                  </a:cubicBezTo>
                  <a:lnTo>
                    <a:pt x="0" y="2770"/>
                  </a:lnTo>
                  <a:cubicBezTo>
                    <a:pt x="0" y="2764"/>
                    <a:pt x="5" y="2760"/>
                    <a:pt x="10" y="2760"/>
                  </a:cubicBezTo>
                  <a:cubicBezTo>
                    <a:pt x="16" y="2760"/>
                    <a:pt x="20" y="2764"/>
                    <a:pt x="20" y="2770"/>
                  </a:cubicBezTo>
                  <a:close/>
                  <a:moveTo>
                    <a:pt x="20" y="2830"/>
                  </a:moveTo>
                  <a:lnTo>
                    <a:pt x="20" y="2850"/>
                  </a:lnTo>
                  <a:cubicBezTo>
                    <a:pt x="20" y="2856"/>
                    <a:pt x="16" y="2860"/>
                    <a:pt x="10" y="2860"/>
                  </a:cubicBezTo>
                  <a:cubicBezTo>
                    <a:pt x="5" y="2860"/>
                    <a:pt x="0" y="2856"/>
                    <a:pt x="0" y="2850"/>
                  </a:cubicBezTo>
                  <a:lnTo>
                    <a:pt x="0" y="2830"/>
                  </a:lnTo>
                  <a:cubicBezTo>
                    <a:pt x="0" y="2824"/>
                    <a:pt x="5" y="2820"/>
                    <a:pt x="10" y="2820"/>
                  </a:cubicBezTo>
                  <a:cubicBezTo>
                    <a:pt x="16" y="2820"/>
                    <a:pt x="20" y="2824"/>
                    <a:pt x="20" y="2830"/>
                  </a:cubicBezTo>
                  <a:close/>
                  <a:moveTo>
                    <a:pt x="20" y="2890"/>
                  </a:moveTo>
                  <a:lnTo>
                    <a:pt x="20" y="2910"/>
                  </a:lnTo>
                  <a:cubicBezTo>
                    <a:pt x="20" y="2916"/>
                    <a:pt x="16" y="2920"/>
                    <a:pt x="10" y="2920"/>
                  </a:cubicBezTo>
                  <a:cubicBezTo>
                    <a:pt x="5" y="2920"/>
                    <a:pt x="0" y="2916"/>
                    <a:pt x="0" y="2910"/>
                  </a:cubicBezTo>
                  <a:lnTo>
                    <a:pt x="0" y="2890"/>
                  </a:lnTo>
                  <a:cubicBezTo>
                    <a:pt x="0" y="2884"/>
                    <a:pt x="5" y="2880"/>
                    <a:pt x="10" y="2880"/>
                  </a:cubicBezTo>
                  <a:cubicBezTo>
                    <a:pt x="16" y="2880"/>
                    <a:pt x="20" y="2884"/>
                    <a:pt x="20" y="2890"/>
                  </a:cubicBezTo>
                  <a:close/>
                  <a:moveTo>
                    <a:pt x="20" y="2950"/>
                  </a:moveTo>
                  <a:lnTo>
                    <a:pt x="20" y="2970"/>
                  </a:lnTo>
                  <a:cubicBezTo>
                    <a:pt x="20" y="2976"/>
                    <a:pt x="16" y="2980"/>
                    <a:pt x="10" y="2980"/>
                  </a:cubicBezTo>
                  <a:cubicBezTo>
                    <a:pt x="5" y="2980"/>
                    <a:pt x="0" y="2976"/>
                    <a:pt x="0" y="2970"/>
                  </a:cubicBezTo>
                  <a:lnTo>
                    <a:pt x="0" y="2950"/>
                  </a:lnTo>
                  <a:cubicBezTo>
                    <a:pt x="0" y="2944"/>
                    <a:pt x="5" y="2940"/>
                    <a:pt x="10" y="2940"/>
                  </a:cubicBezTo>
                  <a:cubicBezTo>
                    <a:pt x="16" y="2940"/>
                    <a:pt x="20" y="2944"/>
                    <a:pt x="20" y="2950"/>
                  </a:cubicBezTo>
                  <a:close/>
                  <a:moveTo>
                    <a:pt x="20" y="3010"/>
                  </a:moveTo>
                  <a:lnTo>
                    <a:pt x="20" y="3030"/>
                  </a:lnTo>
                  <a:cubicBezTo>
                    <a:pt x="20" y="3036"/>
                    <a:pt x="16" y="3040"/>
                    <a:pt x="10" y="3040"/>
                  </a:cubicBezTo>
                  <a:cubicBezTo>
                    <a:pt x="5" y="3040"/>
                    <a:pt x="0" y="3036"/>
                    <a:pt x="0" y="3030"/>
                  </a:cubicBezTo>
                  <a:lnTo>
                    <a:pt x="0" y="3010"/>
                  </a:lnTo>
                  <a:cubicBezTo>
                    <a:pt x="0" y="3004"/>
                    <a:pt x="5" y="3000"/>
                    <a:pt x="10" y="3000"/>
                  </a:cubicBezTo>
                  <a:cubicBezTo>
                    <a:pt x="16" y="3000"/>
                    <a:pt x="20" y="3004"/>
                    <a:pt x="20" y="3010"/>
                  </a:cubicBezTo>
                  <a:close/>
                  <a:moveTo>
                    <a:pt x="20" y="3070"/>
                  </a:moveTo>
                  <a:lnTo>
                    <a:pt x="20" y="3090"/>
                  </a:lnTo>
                  <a:cubicBezTo>
                    <a:pt x="20" y="3096"/>
                    <a:pt x="16" y="3100"/>
                    <a:pt x="10" y="3100"/>
                  </a:cubicBezTo>
                  <a:cubicBezTo>
                    <a:pt x="5" y="3100"/>
                    <a:pt x="0" y="3096"/>
                    <a:pt x="0" y="3090"/>
                  </a:cubicBezTo>
                  <a:lnTo>
                    <a:pt x="0" y="3070"/>
                  </a:lnTo>
                  <a:cubicBezTo>
                    <a:pt x="0" y="3064"/>
                    <a:pt x="5" y="3060"/>
                    <a:pt x="10" y="3060"/>
                  </a:cubicBezTo>
                  <a:cubicBezTo>
                    <a:pt x="16" y="3060"/>
                    <a:pt x="20" y="3064"/>
                    <a:pt x="20" y="3070"/>
                  </a:cubicBezTo>
                  <a:close/>
                  <a:moveTo>
                    <a:pt x="20" y="3130"/>
                  </a:moveTo>
                  <a:lnTo>
                    <a:pt x="20" y="3150"/>
                  </a:lnTo>
                  <a:cubicBezTo>
                    <a:pt x="20" y="3156"/>
                    <a:pt x="16" y="3160"/>
                    <a:pt x="10" y="3160"/>
                  </a:cubicBezTo>
                  <a:cubicBezTo>
                    <a:pt x="5" y="3160"/>
                    <a:pt x="0" y="3156"/>
                    <a:pt x="0" y="3150"/>
                  </a:cubicBezTo>
                  <a:lnTo>
                    <a:pt x="0" y="3130"/>
                  </a:lnTo>
                  <a:cubicBezTo>
                    <a:pt x="0" y="3124"/>
                    <a:pt x="5" y="3120"/>
                    <a:pt x="10" y="3120"/>
                  </a:cubicBezTo>
                  <a:cubicBezTo>
                    <a:pt x="16" y="3120"/>
                    <a:pt x="20" y="3124"/>
                    <a:pt x="20" y="3130"/>
                  </a:cubicBezTo>
                  <a:close/>
                  <a:moveTo>
                    <a:pt x="20" y="3190"/>
                  </a:moveTo>
                  <a:lnTo>
                    <a:pt x="20" y="3210"/>
                  </a:lnTo>
                  <a:cubicBezTo>
                    <a:pt x="20" y="3216"/>
                    <a:pt x="16" y="3220"/>
                    <a:pt x="10" y="3220"/>
                  </a:cubicBezTo>
                  <a:cubicBezTo>
                    <a:pt x="5" y="3220"/>
                    <a:pt x="0" y="3216"/>
                    <a:pt x="0" y="3210"/>
                  </a:cubicBezTo>
                  <a:lnTo>
                    <a:pt x="0" y="3190"/>
                  </a:lnTo>
                  <a:cubicBezTo>
                    <a:pt x="0" y="3184"/>
                    <a:pt x="5" y="3180"/>
                    <a:pt x="10" y="3180"/>
                  </a:cubicBezTo>
                  <a:cubicBezTo>
                    <a:pt x="16" y="3180"/>
                    <a:pt x="20" y="3184"/>
                    <a:pt x="20" y="3190"/>
                  </a:cubicBezTo>
                  <a:close/>
                  <a:moveTo>
                    <a:pt x="20" y="3250"/>
                  </a:moveTo>
                  <a:lnTo>
                    <a:pt x="20" y="3270"/>
                  </a:lnTo>
                  <a:cubicBezTo>
                    <a:pt x="20" y="3276"/>
                    <a:pt x="16" y="3280"/>
                    <a:pt x="10" y="3280"/>
                  </a:cubicBezTo>
                  <a:cubicBezTo>
                    <a:pt x="5" y="3280"/>
                    <a:pt x="0" y="3276"/>
                    <a:pt x="0" y="3270"/>
                  </a:cubicBezTo>
                  <a:lnTo>
                    <a:pt x="0" y="3250"/>
                  </a:lnTo>
                  <a:cubicBezTo>
                    <a:pt x="0" y="3244"/>
                    <a:pt x="5" y="3240"/>
                    <a:pt x="10" y="3240"/>
                  </a:cubicBezTo>
                  <a:cubicBezTo>
                    <a:pt x="16" y="3240"/>
                    <a:pt x="20" y="3244"/>
                    <a:pt x="20" y="3250"/>
                  </a:cubicBezTo>
                  <a:close/>
                  <a:moveTo>
                    <a:pt x="20" y="3310"/>
                  </a:moveTo>
                  <a:lnTo>
                    <a:pt x="20" y="3330"/>
                  </a:lnTo>
                  <a:cubicBezTo>
                    <a:pt x="20" y="3336"/>
                    <a:pt x="16" y="3340"/>
                    <a:pt x="10" y="3340"/>
                  </a:cubicBezTo>
                  <a:cubicBezTo>
                    <a:pt x="5" y="3340"/>
                    <a:pt x="0" y="3336"/>
                    <a:pt x="0" y="3330"/>
                  </a:cubicBezTo>
                  <a:lnTo>
                    <a:pt x="0" y="3310"/>
                  </a:lnTo>
                  <a:cubicBezTo>
                    <a:pt x="0" y="3304"/>
                    <a:pt x="5" y="3300"/>
                    <a:pt x="10" y="3300"/>
                  </a:cubicBezTo>
                  <a:cubicBezTo>
                    <a:pt x="16" y="3300"/>
                    <a:pt x="20" y="3304"/>
                    <a:pt x="20" y="3310"/>
                  </a:cubicBezTo>
                  <a:close/>
                  <a:moveTo>
                    <a:pt x="20" y="3370"/>
                  </a:moveTo>
                  <a:lnTo>
                    <a:pt x="20" y="3390"/>
                  </a:lnTo>
                  <a:cubicBezTo>
                    <a:pt x="20" y="3396"/>
                    <a:pt x="16" y="3400"/>
                    <a:pt x="10" y="3400"/>
                  </a:cubicBezTo>
                  <a:cubicBezTo>
                    <a:pt x="5" y="3400"/>
                    <a:pt x="0" y="3396"/>
                    <a:pt x="0" y="3390"/>
                  </a:cubicBezTo>
                  <a:lnTo>
                    <a:pt x="0" y="3370"/>
                  </a:lnTo>
                  <a:cubicBezTo>
                    <a:pt x="0" y="3364"/>
                    <a:pt x="5" y="3360"/>
                    <a:pt x="10" y="3360"/>
                  </a:cubicBezTo>
                  <a:cubicBezTo>
                    <a:pt x="16" y="3360"/>
                    <a:pt x="20" y="3364"/>
                    <a:pt x="20" y="3370"/>
                  </a:cubicBezTo>
                  <a:close/>
                  <a:moveTo>
                    <a:pt x="20" y="3430"/>
                  </a:moveTo>
                  <a:lnTo>
                    <a:pt x="20" y="3450"/>
                  </a:lnTo>
                  <a:cubicBezTo>
                    <a:pt x="20" y="3456"/>
                    <a:pt x="16" y="3460"/>
                    <a:pt x="10" y="3460"/>
                  </a:cubicBezTo>
                  <a:cubicBezTo>
                    <a:pt x="5" y="3460"/>
                    <a:pt x="0" y="3456"/>
                    <a:pt x="0" y="3450"/>
                  </a:cubicBezTo>
                  <a:lnTo>
                    <a:pt x="0" y="3430"/>
                  </a:lnTo>
                  <a:cubicBezTo>
                    <a:pt x="0" y="3424"/>
                    <a:pt x="5" y="3420"/>
                    <a:pt x="10" y="3420"/>
                  </a:cubicBezTo>
                  <a:cubicBezTo>
                    <a:pt x="16" y="3420"/>
                    <a:pt x="20" y="3424"/>
                    <a:pt x="20" y="3430"/>
                  </a:cubicBezTo>
                  <a:close/>
                  <a:moveTo>
                    <a:pt x="20" y="3490"/>
                  </a:moveTo>
                  <a:lnTo>
                    <a:pt x="20" y="3510"/>
                  </a:lnTo>
                  <a:cubicBezTo>
                    <a:pt x="20" y="3516"/>
                    <a:pt x="16" y="3520"/>
                    <a:pt x="10" y="3520"/>
                  </a:cubicBezTo>
                  <a:cubicBezTo>
                    <a:pt x="5" y="3520"/>
                    <a:pt x="0" y="3516"/>
                    <a:pt x="0" y="3510"/>
                  </a:cubicBezTo>
                  <a:lnTo>
                    <a:pt x="0" y="3490"/>
                  </a:lnTo>
                  <a:cubicBezTo>
                    <a:pt x="0" y="3484"/>
                    <a:pt x="5" y="3480"/>
                    <a:pt x="10" y="3480"/>
                  </a:cubicBezTo>
                  <a:cubicBezTo>
                    <a:pt x="16" y="3480"/>
                    <a:pt x="20" y="3484"/>
                    <a:pt x="20" y="3490"/>
                  </a:cubicBezTo>
                  <a:close/>
                  <a:moveTo>
                    <a:pt x="20" y="3550"/>
                  </a:moveTo>
                  <a:lnTo>
                    <a:pt x="20" y="3570"/>
                  </a:lnTo>
                  <a:cubicBezTo>
                    <a:pt x="20" y="3576"/>
                    <a:pt x="16" y="3580"/>
                    <a:pt x="10" y="3580"/>
                  </a:cubicBezTo>
                  <a:cubicBezTo>
                    <a:pt x="5" y="3580"/>
                    <a:pt x="0" y="3576"/>
                    <a:pt x="0" y="3570"/>
                  </a:cubicBezTo>
                  <a:lnTo>
                    <a:pt x="0" y="3550"/>
                  </a:lnTo>
                  <a:cubicBezTo>
                    <a:pt x="0" y="3544"/>
                    <a:pt x="5" y="3540"/>
                    <a:pt x="10" y="3540"/>
                  </a:cubicBezTo>
                  <a:cubicBezTo>
                    <a:pt x="16" y="3540"/>
                    <a:pt x="20" y="3544"/>
                    <a:pt x="20" y="3550"/>
                  </a:cubicBezTo>
                  <a:close/>
                  <a:moveTo>
                    <a:pt x="20" y="3610"/>
                  </a:moveTo>
                  <a:lnTo>
                    <a:pt x="20" y="3630"/>
                  </a:lnTo>
                  <a:cubicBezTo>
                    <a:pt x="20" y="3636"/>
                    <a:pt x="16" y="3640"/>
                    <a:pt x="10" y="3640"/>
                  </a:cubicBezTo>
                  <a:cubicBezTo>
                    <a:pt x="5" y="3640"/>
                    <a:pt x="0" y="3636"/>
                    <a:pt x="0" y="3630"/>
                  </a:cubicBezTo>
                  <a:lnTo>
                    <a:pt x="0" y="3610"/>
                  </a:lnTo>
                  <a:cubicBezTo>
                    <a:pt x="0" y="3604"/>
                    <a:pt x="5" y="3600"/>
                    <a:pt x="10" y="3600"/>
                  </a:cubicBezTo>
                  <a:cubicBezTo>
                    <a:pt x="16" y="3600"/>
                    <a:pt x="20" y="3604"/>
                    <a:pt x="20" y="3610"/>
                  </a:cubicBezTo>
                  <a:close/>
                  <a:moveTo>
                    <a:pt x="20" y="3670"/>
                  </a:moveTo>
                  <a:lnTo>
                    <a:pt x="20" y="3690"/>
                  </a:lnTo>
                  <a:cubicBezTo>
                    <a:pt x="20" y="3696"/>
                    <a:pt x="16" y="3700"/>
                    <a:pt x="10" y="3700"/>
                  </a:cubicBezTo>
                  <a:cubicBezTo>
                    <a:pt x="5" y="3700"/>
                    <a:pt x="0" y="3696"/>
                    <a:pt x="0" y="3690"/>
                  </a:cubicBezTo>
                  <a:lnTo>
                    <a:pt x="0" y="3670"/>
                  </a:lnTo>
                  <a:cubicBezTo>
                    <a:pt x="0" y="3664"/>
                    <a:pt x="5" y="3660"/>
                    <a:pt x="10" y="3660"/>
                  </a:cubicBezTo>
                  <a:cubicBezTo>
                    <a:pt x="16" y="3660"/>
                    <a:pt x="20" y="3664"/>
                    <a:pt x="20" y="3670"/>
                  </a:cubicBezTo>
                  <a:close/>
                  <a:moveTo>
                    <a:pt x="20" y="3730"/>
                  </a:moveTo>
                  <a:lnTo>
                    <a:pt x="20" y="3750"/>
                  </a:lnTo>
                  <a:cubicBezTo>
                    <a:pt x="20" y="3756"/>
                    <a:pt x="16" y="3760"/>
                    <a:pt x="10" y="3760"/>
                  </a:cubicBezTo>
                  <a:cubicBezTo>
                    <a:pt x="5" y="3760"/>
                    <a:pt x="0" y="3756"/>
                    <a:pt x="0" y="3750"/>
                  </a:cubicBezTo>
                  <a:lnTo>
                    <a:pt x="0" y="3730"/>
                  </a:lnTo>
                  <a:cubicBezTo>
                    <a:pt x="0" y="3724"/>
                    <a:pt x="5" y="3720"/>
                    <a:pt x="10" y="3720"/>
                  </a:cubicBezTo>
                  <a:cubicBezTo>
                    <a:pt x="16" y="3720"/>
                    <a:pt x="20" y="3724"/>
                    <a:pt x="20" y="3730"/>
                  </a:cubicBezTo>
                  <a:close/>
                  <a:moveTo>
                    <a:pt x="20" y="3790"/>
                  </a:moveTo>
                  <a:lnTo>
                    <a:pt x="20" y="3810"/>
                  </a:lnTo>
                  <a:cubicBezTo>
                    <a:pt x="20" y="3816"/>
                    <a:pt x="16" y="3820"/>
                    <a:pt x="10" y="3820"/>
                  </a:cubicBezTo>
                  <a:cubicBezTo>
                    <a:pt x="5" y="3820"/>
                    <a:pt x="0" y="3816"/>
                    <a:pt x="0" y="3810"/>
                  </a:cubicBezTo>
                  <a:lnTo>
                    <a:pt x="0" y="3790"/>
                  </a:lnTo>
                  <a:cubicBezTo>
                    <a:pt x="0" y="3784"/>
                    <a:pt x="5" y="3780"/>
                    <a:pt x="10" y="3780"/>
                  </a:cubicBezTo>
                  <a:cubicBezTo>
                    <a:pt x="16" y="3780"/>
                    <a:pt x="20" y="3784"/>
                    <a:pt x="20" y="3790"/>
                  </a:cubicBezTo>
                  <a:close/>
                </a:path>
              </a:pathLst>
            </a:custGeom>
            <a:solidFill>
              <a:srgbClr val="000000"/>
            </a:solidFill>
            <a:ln w="1588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Rectangle 173">
              <a:extLst>
                <a:ext uri="{FF2B5EF4-FFF2-40B4-BE49-F238E27FC236}">
                  <a16:creationId xmlns:a16="http://schemas.microsoft.com/office/drawing/2014/main" id="{723998B8-216C-4696-8291-43D37D6949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0" y="3497"/>
              <a:ext cx="265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Sensing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4" name="Rectangle 174">
              <a:extLst>
                <a:ext uri="{FF2B5EF4-FFF2-40B4-BE49-F238E27FC236}">
                  <a16:creationId xmlns:a16="http://schemas.microsoft.com/office/drawing/2014/main" id="{93EE773A-D116-4E9B-9604-D6B55F7C0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9" y="3584"/>
              <a:ext cx="270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function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5" name="Rectangle 175">
              <a:extLst>
                <a:ext uri="{FF2B5EF4-FFF2-40B4-BE49-F238E27FC236}">
                  <a16:creationId xmlns:a16="http://schemas.microsoft.com/office/drawing/2014/main" id="{56E94C33-DB41-4A33-B0CD-DB32900DB5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7" y="2456"/>
              <a:ext cx="439" cy="100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Rectangle 176">
              <a:extLst>
                <a:ext uri="{FF2B5EF4-FFF2-40B4-BE49-F238E27FC236}">
                  <a16:creationId xmlns:a16="http://schemas.microsoft.com/office/drawing/2014/main" id="{64B6878D-F2CC-4F00-B004-F7F27E6831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7" y="2456"/>
              <a:ext cx="439" cy="1007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Line 177">
              <a:extLst>
                <a:ext uri="{FF2B5EF4-FFF2-40B4-BE49-F238E27FC236}">
                  <a16:creationId xmlns:a16="http://schemas.microsoft.com/office/drawing/2014/main" id="{D3816826-880D-4F16-B282-EF3020A593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47" y="3338"/>
              <a:ext cx="439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Rectangle 178">
              <a:extLst>
                <a:ext uri="{FF2B5EF4-FFF2-40B4-BE49-F238E27FC236}">
                  <a16:creationId xmlns:a16="http://schemas.microsoft.com/office/drawing/2014/main" id="{DE073CEF-7803-489E-A796-248765A46A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0" y="2786"/>
              <a:ext cx="205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IP/UDP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9" name="Line 179">
              <a:extLst>
                <a:ext uri="{FF2B5EF4-FFF2-40B4-BE49-F238E27FC236}">
                  <a16:creationId xmlns:a16="http://schemas.microsoft.com/office/drawing/2014/main" id="{72CF12E2-4FBE-46AE-ACCE-067C12B33E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47" y="2688"/>
              <a:ext cx="439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Rectangle 180">
              <a:extLst>
                <a:ext uri="{FF2B5EF4-FFF2-40B4-BE49-F238E27FC236}">
                  <a16:creationId xmlns:a16="http://schemas.microsoft.com/office/drawing/2014/main" id="{661C745C-1914-4289-AE1C-1A64AE2179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9" y="2497"/>
              <a:ext cx="160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NRSP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1" name="Rectangle 181">
              <a:extLst>
                <a:ext uri="{FF2B5EF4-FFF2-40B4-BE49-F238E27FC236}">
                  <a16:creationId xmlns:a16="http://schemas.microsoft.com/office/drawing/2014/main" id="{29A27778-D746-4E9B-864C-E6CF5F96AD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11" y="2497"/>
              <a:ext cx="50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-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2" name="Rectangle 182">
              <a:extLst>
                <a:ext uri="{FF2B5EF4-FFF2-40B4-BE49-F238E27FC236}">
                  <a16:creationId xmlns:a16="http://schemas.microsoft.com/office/drawing/2014/main" id="{17845D3B-4321-4379-B6F1-D2654BFAD1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0" y="2497"/>
              <a:ext cx="6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U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3" name="Rectangle 183">
              <a:extLst>
                <a:ext uri="{FF2B5EF4-FFF2-40B4-BE49-F238E27FC236}">
                  <a16:creationId xmlns:a16="http://schemas.microsoft.com/office/drawing/2014/main" id="{0EA8D2AA-F8BC-4A5D-AB48-F1227207C2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96" y="2574"/>
              <a:ext cx="379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(Sensing Data)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4" name="Line 184">
              <a:extLst>
                <a:ext uri="{FF2B5EF4-FFF2-40B4-BE49-F238E27FC236}">
                  <a16:creationId xmlns:a16="http://schemas.microsoft.com/office/drawing/2014/main" id="{40FDBD55-6946-4770-9F47-C36F3AA030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47" y="3193"/>
              <a:ext cx="439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Rectangle 185">
              <a:extLst>
                <a:ext uri="{FF2B5EF4-FFF2-40B4-BE49-F238E27FC236}">
                  <a16:creationId xmlns:a16="http://schemas.microsoft.com/office/drawing/2014/main" id="{67D6094E-6E08-4545-9653-CA8FB617C7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41" y="3222"/>
              <a:ext cx="8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L2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6" name="Rectangle 186">
              <a:extLst>
                <a:ext uri="{FF2B5EF4-FFF2-40B4-BE49-F238E27FC236}">
                  <a16:creationId xmlns:a16="http://schemas.microsoft.com/office/drawing/2014/main" id="{A411050A-CA62-4683-9BC1-2E336E851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41" y="3375"/>
              <a:ext cx="8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L1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7" name="Freeform 187">
              <a:extLst>
                <a:ext uri="{FF2B5EF4-FFF2-40B4-BE49-F238E27FC236}">
                  <a16:creationId xmlns:a16="http://schemas.microsoft.com/office/drawing/2014/main" id="{70BE7AEA-0DD0-4179-B31C-2286E2B5CB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9" y="2432"/>
              <a:ext cx="6" cy="1150"/>
            </a:xfrm>
            <a:custGeom>
              <a:avLst/>
              <a:gdLst>
                <a:gd name="T0" fmla="*/ 20 w 20"/>
                <a:gd name="T1" fmla="*/ 70 h 3820"/>
                <a:gd name="T2" fmla="*/ 20 w 20"/>
                <a:gd name="T3" fmla="*/ 150 h 3820"/>
                <a:gd name="T4" fmla="*/ 10 w 20"/>
                <a:gd name="T5" fmla="*/ 220 h 3820"/>
                <a:gd name="T6" fmla="*/ 0 w 20"/>
                <a:gd name="T7" fmla="*/ 270 h 3820"/>
                <a:gd name="T8" fmla="*/ 0 w 20"/>
                <a:gd name="T9" fmla="*/ 310 h 3820"/>
                <a:gd name="T10" fmla="*/ 10 w 20"/>
                <a:gd name="T11" fmla="*/ 360 h 3820"/>
                <a:gd name="T12" fmla="*/ 20 w 20"/>
                <a:gd name="T13" fmla="*/ 430 h 3820"/>
                <a:gd name="T14" fmla="*/ 20 w 20"/>
                <a:gd name="T15" fmla="*/ 550 h 3820"/>
                <a:gd name="T16" fmla="*/ 20 w 20"/>
                <a:gd name="T17" fmla="*/ 630 h 3820"/>
                <a:gd name="T18" fmla="*/ 10 w 20"/>
                <a:gd name="T19" fmla="*/ 700 h 3820"/>
                <a:gd name="T20" fmla="*/ 0 w 20"/>
                <a:gd name="T21" fmla="*/ 750 h 3820"/>
                <a:gd name="T22" fmla="*/ 0 w 20"/>
                <a:gd name="T23" fmla="*/ 790 h 3820"/>
                <a:gd name="T24" fmla="*/ 10 w 20"/>
                <a:gd name="T25" fmla="*/ 840 h 3820"/>
                <a:gd name="T26" fmla="*/ 20 w 20"/>
                <a:gd name="T27" fmla="*/ 910 h 3820"/>
                <a:gd name="T28" fmla="*/ 20 w 20"/>
                <a:gd name="T29" fmla="*/ 1030 h 3820"/>
                <a:gd name="T30" fmla="*/ 20 w 20"/>
                <a:gd name="T31" fmla="*/ 1110 h 3820"/>
                <a:gd name="T32" fmla="*/ 10 w 20"/>
                <a:gd name="T33" fmla="*/ 1180 h 3820"/>
                <a:gd name="T34" fmla="*/ 0 w 20"/>
                <a:gd name="T35" fmla="*/ 1230 h 3820"/>
                <a:gd name="T36" fmla="*/ 0 w 20"/>
                <a:gd name="T37" fmla="*/ 1270 h 3820"/>
                <a:gd name="T38" fmla="*/ 10 w 20"/>
                <a:gd name="T39" fmla="*/ 1320 h 3820"/>
                <a:gd name="T40" fmla="*/ 20 w 20"/>
                <a:gd name="T41" fmla="*/ 1390 h 3820"/>
                <a:gd name="T42" fmla="*/ 20 w 20"/>
                <a:gd name="T43" fmla="*/ 1510 h 3820"/>
                <a:gd name="T44" fmla="*/ 20 w 20"/>
                <a:gd name="T45" fmla="*/ 1590 h 3820"/>
                <a:gd name="T46" fmla="*/ 10 w 20"/>
                <a:gd name="T47" fmla="*/ 1660 h 3820"/>
                <a:gd name="T48" fmla="*/ 0 w 20"/>
                <a:gd name="T49" fmla="*/ 1710 h 3820"/>
                <a:gd name="T50" fmla="*/ 0 w 20"/>
                <a:gd name="T51" fmla="*/ 1750 h 3820"/>
                <a:gd name="T52" fmla="*/ 10 w 20"/>
                <a:gd name="T53" fmla="*/ 1800 h 3820"/>
                <a:gd name="T54" fmla="*/ 20 w 20"/>
                <a:gd name="T55" fmla="*/ 1870 h 3820"/>
                <a:gd name="T56" fmla="*/ 20 w 20"/>
                <a:gd name="T57" fmla="*/ 1990 h 3820"/>
                <a:gd name="T58" fmla="*/ 20 w 20"/>
                <a:gd name="T59" fmla="*/ 2070 h 3820"/>
                <a:gd name="T60" fmla="*/ 10 w 20"/>
                <a:gd name="T61" fmla="*/ 2140 h 3820"/>
                <a:gd name="T62" fmla="*/ 0 w 20"/>
                <a:gd name="T63" fmla="*/ 2190 h 3820"/>
                <a:gd name="T64" fmla="*/ 0 w 20"/>
                <a:gd name="T65" fmla="*/ 2230 h 3820"/>
                <a:gd name="T66" fmla="*/ 10 w 20"/>
                <a:gd name="T67" fmla="*/ 2280 h 3820"/>
                <a:gd name="T68" fmla="*/ 20 w 20"/>
                <a:gd name="T69" fmla="*/ 2350 h 3820"/>
                <a:gd name="T70" fmla="*/ 20 w 20"/>
                <a:gd name="T71" fmla="*/ 2470 h 3820"/>
                <a:gd name="T72" fmla="*/ 20 w 20"/>
                <a:gd name="T73" fmla="*/ 2550 h 3820"/>
                <a:gd name="T74" fmla="*/ 10 w 20"/>
                <a:gd name="T75" fmla="*/ 2620 h 3820"/>
                <a:gd name="T76" fmla="*/ 0 w 20"/>
                <a:gd name="T77" fmla="*/ 2670 h 3820"/>
                <a:gd name="T78" fmla="*/ 0 w 20"/>
                <a:gd name="T79" fmla="*/ 2710 h 3820"/>
                <a:gd name="T80" fmla="*/ 10 w 20"/>
                <a:gd name="T81" fmla="*/ 2760 h 3820"/>
                <a:gd name="T82" fmla="*/ 20 w 20"/>
                <a:gd name="T83" fmla="*/ 2830 h 3820"/>
                <a:gd name="T84" fmla="*/ 20 w 20"/>
                <a:gd name="T85" fmla="*/ 2950 h 3820"/>
                <a:gd name="T86" fmla="*/ 20 w 20"/>
                <a:gd name="T87" fmla="*/ 3030 h 3820"/>
                <a:gd name="T88" fmla="*/ 10 w 20"/>
                <a:gd name="T89" fmla="*/ 3100 h 3820"/>
                <a:gd name="T90" fmla="*/ 0 w 20"/>
                <a:gd name="T91" fmla="*/ 3150 h 3820"/>
                <a:gd name="T92" fmla="*/ 0 w 20"/>
                <a:gd name="T93" fmla="*/ 3190 h 3820"/>
                <a:gd name="T94" fmla="*/ 10 w 20"/>
                <a:gd name="T95" fmla="*/ 3240 h 3820"/>
                <a:gd name="T96" fmla="*/ 20 w 20"/>
                <a:gd name="T97" fmla="*/ 3310 h 3820"/>
                <a:gd name="T98" fmla="*/ 20 w 20"/>
                <a:gd name="T99" fmla="*/ 3430 h 3820"/>
                <a:gd name="T100" fmla="*/ 20 w 20"/>
                <a:gd name="T101" fmla="*/ 3510 h 3820"/>
                <a:gd name="T102" fmla="*/ 10 w 20"/>
                <a:gd name="T103" fmla="*/ 3580 h 3820"/>
                <a:gd name="T104" fmla="*/ 0 w 20"/>
                <a:gd name="T105" fmla="*/ 3630 h 3820"/>
                <a:gd name="T106" fmla="*/ 0 w 20"/>
                <a:gd name="T107" fmla="*/ 3670 h 3820"/>
                <a:gd name="T108" fmla="*/ 10 w 20"/>
                <a:gd name="T109" fmla="*/ 3720 h 3820"/>
                <a:gd name="T110" fmla="*/ 20 w 20"/>
                <a:gd name="T111" fmla="*/ 3790 h 3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" h="3820">
                  <a:moveTo>
                    <a:pt x="20" y="10"/>
                  </a:moveTo>
                  <a:lnTo>
                    <a:pt x="20" y="30"/>
                  </a:lnTo>
                  <a:cubicBezTo>
                    <a:pt x="20" y="36"/>
                    <a:pt x="16" y="40"/>
                    <a:pt x="10" y="40"/>
                  </a:cubicBezTo>
                  <a:cubicBezTo>
                    <a:pt x="5" y="40"/>
                    <a:pt x="0" y="36"/>
                    <a:pt x="0" y="30"/>
                  </a:cubicBezTo>
                  <a:lnTo>
                    <a:pt x="0" y="10"/>
                  </a:lnTo>
                  <a:cubicBezTo>
                    <a:pt x="0" y="5"/>
                    <a:pt x="5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lose/>
                  <a:moveTo>
                    <a:pt x="20" y="70"/>
                  </a:moveTo>
                  <a:lnTo>
                    <a:pt x="20" y="90"/>
                  </a:lnTo>
                  <a:cubicBezTo>
                    <a:pt x="20" y="96"/>
                    <a:pt x="16" y="100"/>
                    <a:pt x="10" y="100"/>
                  </a:cubicBezTo>
                  <a:cubicBezTo>
                    <a:pt x="5" y="100"/>
                    <a:pt x="0" y="96"/>
                    <a:pt x="0" y="90"/>
                  </a:cubicBezTo>
                  <a:lnTo>
                    <a:pt x="0" y="70"/>
                  </a:lnTo>
                  <a:cubicBezTo>
                    <a:pt x="0" y="65"/>
                    <a:pt x="5" y="60"/>
                    <a:pt x="10" y="60"/>
                  </a:cubicBezTo>
                  <a:cubicBezTo>
                    <a:pt x="16" y="60"/>
                    <a:pt x="20" y="65"/>
                    <a:pt x="20" y="70"/>
                  </a:cubicBezTo>
                  <a:close/>
                  <a:moveTo>
                    <a:pt x="20" y="130"/>
                  </a:moveTo>
                  <a:lnTo>
                    <a:pt x="20" y="150"/>
                  </a:lnTo>
                  <a:cubicBezTo>
                    <a:pt x="20" y="156"/>
                    <a:pt x="16" y="160"/>
                    <a:pt x="10" y="160"/>
                  </a:cubicBezTo>
                  <a:cubicBezTo>
                    <a:pt x="5" y="160"/>
                    <a:pt x="0" y="156"/>
                    <a:pt x="0" y="150"/>
                  </a:cubicBezTo>
                  <a:lnTo>
                    <a:pt x="0" y="130"/>
                  </a:lnTo>
                  <a:cubicBezTo>
                    <a:pt x="0" y="125"/>
                    <a:pt x="5" y="120"/>
                    <a:pt x="10" y="120"/>
                  </a:cubicBezTo>
                  <a:cubicBezTo>
                    <a:pt x="16" y="120"/>
                    <a:pt x="20" y="125"/>
                    <a:pt x="20" y="130"/>
                  </a:cubicBezTo>
                  <a:close/>
                  <a:moveTo>
                    <a:pt x="20" y="190"/>
                  </a:moveTo>
                  <a:lnTo>
                    <a:pt x="20" y="210"/>
                  </a:lnTo>
                  <a:cubicBezTo>
                    <a:pt x="20" y="216"/>
                    <a:pt x="16" y="220"/>
                    <a:pt x="10" y="220"/>
                  </a:cubicBezTo>
                  <a:cubicBezTo>
                    <a:pt x="5" y="220"/>
                    <a:pt x="0" y="216"/>
                    <a:pt x="0" y="210"/>
                  </a:cubicBezTo>
                  <a:lnTo>
                    <a:pt x="0" y="190"/>
                  </a:lnTo>
                  <a:cubicBezTo>
                    <a:pt x="0" y="185"/>
                    <a:pt x="5" y="180"/>
                    <a:pt x="10" y="180"/>
                  </a:cubicBezTo>
                  <a:cubicBezTo>
                    <a:pt x="16" y="180"/>
                    <a:pt x="20" y="185"/>
                    <a:pt x="20" y="190"/>
                  </a:cubicBezTo>
                  <a:close/>
                  <a:moveTo>
                    <a:pt x="20" y="250"/>
                  </a:moveTo>
                  <a:lnTo>
                    <a:pt x="20" y="270"/>
                  </a:lnTo>
                  <a:cubicBezTo>
                    <a:pt x="20" y="276"/>
                    <a:pt x="16" y="280"/>
                    <a:pt x="10" y="280"/>
                  </a:cubicBezTo>
                  <a:cubicBezTo>
                    <a:pt x="5" y="280"/>
                    <a:pt x="0" y="276"/>
                    <a:pt x="0" y="270"/>
                  </a:cubicBezTo>
                  <a:lnTo>
                    <a:pt x="0" y="250"/>
                  </a:lnTo>
                  <a:cubicBezTo>
                    <a:pt x="0" y="245"/>
                    <a:pt x="5" y="240"/>
                    <a:pt x="10" y="240"/>
                  </a:cubicBezTo>
                  <a:cubicBezTo>
                    <a:pt x="16" y="240"/>
                    <a:pt x="20" y="245"/>
                    <a:pt x="20" y="250"/>
                  </a:cubicBezTo>
                  <a:close/>
                  <a:moveTo>
                    <a:pt x="20" y="310"/>
                  </a:moveTo>
                  <a:lnTo>
                    <a:pt x="20" y="330"/>
                  </a:lnTo>
                  <a:cubicBezTo>
                    <a:pt x="20" y="336"/>
                    <a:pt x="16" y="340"/>
                    <a:pt x="10" y="340"/>
                  </a:cubicBezTo>
                  <a:cubicBezTo>
                    <a:pt x="5" y="340"/>
                    <a:pt x="0" y="336"/>
                    <a:pt x="0" y="330"/>
                  </a:cubicBezTo>
                  <a:lnTo>
                    <a:pt x="0" y="310"/>
                  </a:lnTo>
                  <a:cubicBezTo>
                    <a:pt x="0" y="305"/>
                    <a:pt x="5" y="300"/>
                    <a:pt x="10" y="300"/>
                  </a:cubicBezTo>
                  <a:cubicBezTo>
                    <a:pt x="16" y="300"/>
                    <a:pt x="20" y="305"/>
                    <a:pt x="20" y="310"/>
                  </a:cubicBezTo>
                  <a:close/>
                  <a:moveTo>
                    <a:pt x="20" y="370"/>
                  </a:moveTo>
                  <a:lnTo>
                    <a:pt x="20" y="390"/>
                  </a:lnTo>
                  <a:cubicBezTo>
                    <a:pt x="20" y="396"/>
                    <a:pt x="16" y="400"/>
                    <a:pt x="10" y="400"/>
                  </a:cubicBezTo>
                  <a:cubicBezTo>
                    <a:pt x="5" y="400"/>
                    <a:pt x="0" y="396"/>
                    <a:pt x="0" y="390"/>
                  </a:cubicBezTo>
                  <a:lnTo>
                    <a:pt x="0" y="370"/>
                  </a:lnTo>
                  <a:cubicBezTo>
                    <a:pt x="0" y="365"/>
                    <a:pt x="5" y="360"/>
                    <a:pt x="10" y="360"/>
                  </a:cubicBezTo>
                  <a:cubicBezTo>
                    <a:pt x="16" y="360"/>
                    <a:pt x="20" y="365"/>
                    <a:pt x="20" y="370"/>
                  </a:cubicBezTo>
                  <a:close/>
                  <a:moveTo>
                    <a:pt x="20" y="430"/>
                  </a:moveTo>
                  <a:lnTo>
                    <a:pt x="20" y="450"/>
                  </a:lnTo>
                  <a:cubicBezTo>
                    <a:pt x="20" y="456"/>
                    <a:pt x="16" y="460"/>
                    <a:pt x="10" y="460"/>
                  </a:cubicBezTo>
                  <a:cubicBezTo>
                    <a:pt x="5" y="460"/>
                    <a:pt x="0" y="456"/>
                    <a:pt x="0" y="450"/>
                  </a:cubicBezTo>
                  <a:lnTo>
                    <a:pt x="0" y="430"/>
                  </a:lnTo>
                  <a:cubicBezTo>
                    <a:pt x="0" y="425"/>
                    <a:pt x="5" y="420"/>
                    <a:pt x="10" y="420"/>
                  </a:cubicBezTo>
                  <a:cubicBezTo>
                    <a:pt x="16" y="420"/>
                    <a:pt x="20" y="425"/>
                    <a:pt x="20" y="430"/>
                  </a:cubicBezTo>
                  <a:close/>
                  <a:moveTo>
                    <a:pt x="20" y="490"/>
                  </a:moveTo>
                  <a:lnTo>
                    <a:pt x="20" y="510"/>
                  </a:lnTo>
                  <a:cubicBezTo>
                    <a:pt x="20" y="516"/>
                    <a:pt x="16" y="520"/>
                    <a:pt x="10" y="520"/>
                  </a:cubicBezTo>
                  <a:cubicBezTo>
                    <a:pt x="5" y="520"/>
                    <a:pt x="0" y="516"/>
                    <a:pt x="0" y="510"/>
                  </a:cubicBezTo>
                  <a:lnTo>
                    <a:pt x="0" y="490"/>
                  </a:lnTo>
                  <a:cubicBezTo>
                    <a:pt x="0" y="485"/>
                    <a:pt x="5" y="480"/>
                    <a:pt x="10" y="480"/>
                  </a:cubicBezTo>
                  <a:cubicBezTo>
                    <a:pt x="16" y="480"/>
                    <a:pt x="20" y="485"/>
                    <a:pt x="20" y="490"/>
                  </a:cubicBezTo>
                  <a:close/>
                  <a:moveTo>
                    <a:pt x="20" y="550"/>
                  </a:moveTo>
                  <a:lnTo>
                    <a:pt x="20" y="570"/>
                  </a:lnTo>
                  <a:cubicBezTo>
                    <a:pt x="20" y="576"/>
                    <a:pt x="16" y="580"/>
                    <a:pt x="10" y="580"/>
                  </a:cubicBezTo>
                  <a:cubicBezTo>
                    <a:pt x="5" y="580"/>
                    <a:pt x="0" y="576"/>
                    <a:pt x="0" y="570"/>
                  </a:cubicBezTo>
                  <a:lnTo>
                    <a:pt x="0" y="550"/>
                  </a:lnTo>
                  <a:cubicBezTo>
                    <a:pt x="0" y="545"/>
                    <a:pt x="5" y="540"/>
                    <a:pt x="10" y="540"/>
                  </a:cubicBezTo>
                  <a:cubicBezTo>
                    <a:pt x="16" y="540"/>
                    <a:pt x="20" y="545"/>
                    <a:pt x="20" y="550"/>
                  </a:cubicBezTo>
                  <a:close/>
                  <a:moveTo>
                    <a:pt x="20" y="610"/>
                  </a:moveTo>
                  <a:lnTo>
                    <a:pt x="20" y="630"/>
                  </a:lnTo>
                  <a:cubicBezTo>
                    <a:pt x="20" y="636"/>
                    <a:pt x="16" y="640"/>
                    <a:pt x="10" y="640"/>
                  </a:cubicBezTo>
                  <a:cubicBezTo>
                    <a:pt x="5" y="640"/>
                    <a:pt x="0" y="636"/>
                    <a:pt x="0" y="630"/>
                  </a:cubicBezTo>
                  <a:lnTo>
                    <a:pt x="0" y="610"/>
                  </a:lnTo>
                  <a:cubicBezTo>
                    <a:pt x="0" y="605"/>
                    <a:pt x="5" y="600"/>
                    <a:pt x="10" y="600"/>
                  </a:cubicBezTo>
                  <a:cubicBezTo>
                    <a:pt x="16" y="600"/>
                    <a:pt x="20" y="605"/>
                    <a:pt x="20" y="610"/>
                  </a:cubicBezTo>
                  <a:close/>
                  <a:moveTo>
                    <a:pt x="20" y="670"/>
                  </a:moveTo>
                  <a:lnTo>
                    <a:pt x="20" y="690"/>
                  </a:lnTo>
                  <a:cubicBezTo>
                    <a:pt x="20" y="696"/>
                    <a:pt x="16" y="700"/>
                    <a:pt x="10" y="700"/>
                  </a:cubicBezTo>
                  <a:cubicBezTo>
                    <a:pt x="5" y="700"/>
                    <a:pt x="0" y="696"/>
                    <a:pt x="0" y="690"/>
                  </a:cubicBezTo>
                  <a:lnTo>
                    <a:pt x="0" y="670"/>
                  </a:lnTo>
                  <a:cubicBezTo>
                    <a:pt x="0" y="665"/>
                    <a:pt x="5" y="660"/>
                    <a:pt x="10" y="660"/>
                  </a:cubicBezTo>
                  <a:cubicBezTo>
                    <a:pt x="16" y="660"/>
                    <a:pt x="20" y="665"/>
                    <a:pt x="20" y="670"/>
                  </a:cubicBezTo>
                  <a:close/>
                  <a:moveTo>
                    <a:pt x="20" y="730"/>
                  </a:moveTo>
                  <a:lnTo>
                    <a:pt x="20" y="750"/>
                  </a:lnTo>
                  <a:cubicBezTo>
                    <a:pt x="20" y="756"/>
                    <a:pt x="16" y="760"/>
                    <a:pt x="10" y="760"/>
                  </a:cubicBezTo>
                  <a:cubicBezTo>
                    <a:pt x="5" y="760"/>
                    <a:pt x="0" y="756"/>
                    <a:pt x="0" y="750"/>
                  </a:cubicBezTo>
                  <a:lnTo>
                    <a:pt x="0" y="730"/>
                  </a:lnTo>
                  <a:cubicBezTo>
                    <a:pt x="0" y="725"/>
                    <a:pt x="5" y="720"/>
                    <a:pt x="10" y="720"/>
                  </a:cubicBezTo>
                  <a:cubicBezTo>
                    <a:pt x="16" y="720"/>
                    <a:pt x="20" y="725"/>
                    <a:pt x="20" y="730"/>
                  </a:cubicBezTo>
                  <a:close/>
                  <a:moveTo>
                    <a:pt x="20" y="790"/>
                  </a:moveTo>
                  <a:lnTo>
                    <a:pt x="20" y="810"/>
                  </a:lnTo>
                  <a:cubicBezTo>
                    <a:pt x="20" y="816"/>
                    <a:pt x="16" y="820"/>
                    <a:pt x="10" y="820"/>
                  </a:cubicBezTo>
                  <a:cubicBezTo>
                    <a:pt x="5" y="820"/>
                    <a:pt x="0" y="816"/>
                    <a:pt x="0" y="810"/>
                  </a:cubicBezTo>
                  <a:lnTo>
                    <a:pt x="0" y="790"/>
                  </a:lnTo>
                  <a:cubicBezTo>
                    <a:pt x="0" y="785"/>
                    <a:pt x="5" y="780"/>
                    <a:pt x="10" y="780"/>
                  </a:cubicBezTo>
                  <a:cubicBezTo>
                    <a:pt x="16" y="780"/>
                    <a:pt x="20" y="785"/>
                    <a:pt x="20" y="790"/>
                  </a:cubicBezTo>
                  <a:close/>
                  <a:moveTo>
                    <a:pt x="20" y="850"/>
                  </a:moveTo>
                  <a:lnTo>
                    <a:pt x="20" y="870"/>
                  </a:lnTo>
                  <a:cubicBezTo>
                    <a:pt x="20" y="876"/>
                    <a:pt x="16" y="880"/>
                    <a:pt x="10" y="880"/>
                  </a:cubicBezTo>
                  <a:cubicBezTo>
                    <a:pt x="5" y="880"/>
                    <a:pt x="0" y="876"/>
                    <a:pt x="0" y="870"/>
                  </a:cubicBezTo>
                  <a:lnTo>
                    <a:pt x="0" y="850"/>
                  </a:lnTo>
                  <a:cubicBezTo>
                    <a:pt x="0" y="845"/>
                    <a:pt x="5" y="840"/>
                    <a:pt x="10" y="840"/>
                  </a:cubicBezTo>
                  <a:cubicBezTo>
                    <a:pt x="16" y="840"/>
                    <a:pt x="20" y="845"/>
                    <a:pt x="20" y="850"/>
                  </a:cubicBezTo>
                  <a:close/>
                  <a:moveTo>
                    <a:pt x="20" y="910"/>
                  </a:moveTo>
                  <a:lnTo>
                    <a:pt x="20" y="930"/>
                  </a:lnTo>
                  <a:cubicBezTo>
                    <a:pt x="20" y="936"/>
                    <a:pt x="16" y="940"/>
                    <a:pt x="10" y="940"/>
                  </a:cubicBezTo>
                  <a:cubicBezTo>
                    <a:pt x="5" y="940"/>
                    <a:pt x="0" y="936"/>
                    <a:pt x="0" y="930"/>
                  </a:cubicBezTo>
                  <a:lnTo>
                    <a:pt x="0" y="910"/>
                  </a:lnTo>
                  <a:cubicBezTo>
                    <a:pt x="0" y="905"/>
                    <a:pt x="5" y="900"/>
                    <a:pt x="10" y="900"/>
                  </a:cubicBezTo>
                  <a:cubicBezTo>
                    <a:pt x="16" y="900"/>
                    <a:pt x="20" y="905"/>
                    <a:pt x="20" y="910"/>
                  </a:cubicBezTo>
                  <a:close/>
                  <a:moveTo>
                    <a:pt x="20" y="970"/>
                  </a:moveTo>
                  <a:lnTo>
                    <a:pt x="20" y="990"/>
                  </a:lnTo>
                  <a:cubicBezTo>
                    <a:pt x="20" y="996"/>
                    <a:pt x="16" y="1000"/>
                    <a:pt x="10" y="1000"/>
                  </a:cubicBezTo>
                  <a:cubicBezTo>
                    <a:pt x="5" y="1000"/>
                    <a:pt x="0" y="996"/>
                    <a:pt x="0" y="990"/>
                  </a:cubicBezTo>
                  <a:lnTo>
                    <a:pt x="0" y="970"/>
                  </a:lnTo>
                  <a:cubicBezTo>
                    <a:pt x="0" y="965"/>
                    <a:pt x="5" y="960"/>
                    <a:pt x="10" y="960"/>
                  </a:cubicBezTo>
                  <a:cubicBezTo>
                    <a:pt x="16" y="960"/>
                    <a:pt x="20" y="965"/>
                    <a:pt x="20" y="970"/>
                  </a:cubicBezTo>
                  <a:close/>
                  <a:moveTo>
                    <a:pt x="20" y="1030"/>
                  </a:moveTo>
                  <a:lnTo>
                    <a:pt x="20" y="1050"/>
                  </a:lnTo>
                  <a:cubicBezTo>
                    <a:pt x="20" y="1056"/>
                    <a:pt x="16" y="1060"/>
                    <a:pt x="10" y="1060"/>
                  </a:cubicBezTo>
                  <a:cubicBezTo>
                    <a:pt x="5" y="1060"/>
                    <a:pt x="0" y="1056"/>
                    <a:pt x="0" y="1050"/>
                  </a:cubicBezTo>
                  <a:lnTo>
                    <a:pt x="0" y="1030"/>
                  </a:lnTo>
                  <a:cubicBezTo>
                    <a:pt x="0" y="1025"/>
                    <a:pt x="5" y="1020"/>
                    <a:pt x="10" y="1020"/>
                  </a:cubicBezTo>
                  <a:cubicBezTo>
                    <a:pt x="16" y="1020"/>
                    <a:pt x="20" y="1025"/>
                    <a:pt x="20" y="1030"/>
                  </a:cubicBezTo>
                  <a:close/>
                  <a:moveTo>
                    <a:pt x="20" y="1090"/>
                  </a:moveTo>
                  <a:lnTo>
                    <a:pt x="20" y="1110"/>
                  </a:lnTo>
                  <a:cubicBezTo>
                    <a:pt x="20" y="1116"/>
                    <a:pt x="16" y="1120"/>
                    <a:pt x="10" y="1120"/>
                  </a:cubicBezTo>
                  <a:cubicBezTo>
                    <a:pt x="5" y="1120"/>
                    <a:pt x="0" y="1116"/>
                    <a:pt x="0" y="1110"/>
                  </a:cubicBezTo>
                  <a:lnTo>
                    <a:pt x="0" y="1090"/>
                  </a:lnTo>
                  <a:cubicBezTo>
                    <a:pt x="0" y="1085"/>
                    <a:pt x="5" y="1080"/>
                    <a:pt x="10" y="1080"/>
                  </a:cubicBezTo>
                  <a:cubicBezTo>
                    <a:pt x="16" y="1080"/>
                    <a:pt x="20" y="1085"/>
                    <a:pt x="20" y="1090"/>
                  </a:cubicBezTo>
                  <a:close/>
                  <a:moveTo>
                    <a:pt x="20" y="1150"/>
                  </a:moveTo>
                  <a:lnTo>
                    <a:pt x="20" y="1170"/>
                  </a:lnTo>
                  <a:cubicBezTo>
                    <a:pt x="20" y="1176"/>
                    <a:pt x="16" y="1180"/>
                    <a:pt x="10" y="1180"/>
                  </a:cubicBezTo>
                  <a:cubicBezTo>
                    <a:pt x="5" y="1180"/>
                    <a:pt x="0" y="1176"/>
                    <a:pt x="0" y="1170"/>
                  </a:cubicBezTo>
                  <a:lnTo>
                    <a:pt x="0" y="1150"/>
                  </a:lnTo>
                  <a:cubicBezTo>
                    <a:pt x="0" y="1145"/>
                    <a:pt x="5" y="1140"/>
                    <a:pt x="10" y="1140"/>
                  </a:cubicBezTo>
                  <a:cubicBezTo>
                    <a:pt x="16" y="1140"/>
                    <a:pt x="20" y="1145"/>
                    <a:pt x="20" y="1150"/>
                  </a:cubicBezTo>
                  <a:close/>
                  <a:moveTo>
                    <a:pt x="20" y="1210"/>
                  </a:moveTo>
                  <a:lnTo>
                    <a:pt x="20" y="1230"/>
                  </a:lnTo>
                  <a:cubicBezTo>
                    <a:pt x="20" y="1236"/>
                    <a:pt x="16" y="1240"/>
                    <a:pt x="10" y="1240"/>
                  </a:cubicBezTo>
                  <a:cubicBezTo>
                    <a:pt x="5" y="1240"/>
                    <a:pt x="0" y="1236"/>
                    <a:pt x="0" y="1230"/>
                  </a:cubicBezTo>
                  <a:lnTo>
                    <a:pt x="0" y="1210"/>
                  </a:lnTo>
                  <a:cubicBezTo>
                    <a:pt x="0" y="1205"/>
                    <a:pt x="5" y="1200"/>
                    <a:pt x="10" y="1200"/>
                  </a:cubicBezTo>
                  <a:cubicBezTo>
                    <a:pt x="16" y="1200"/>
                    <a:pt x="20" y="1205"/>
                    <a:pt x="20" y="1210"/>
                  </a:cubicBezTo>
                  <a:close/>
                  <a:moveTo>
                    <a:pt x="20" y="1270"/>
                  </a:moveTo>
                  <a:lnTo>
                    <a:pt x="20" y="1290"/>
                  </a:lnTo>
                  <a:cubicBezTo>
                    <a:pt x="20" y="1296"/>
                    <a:pt x="16" y="1300"/>
                    <a:pt x="10" y="1300"/>
                  </a:cubicBezTo>
                  <a:cubicBezTo>
                    <a:pt x="5" y="1300"/>
                    <a:pt x="0" y="1296"/>
                    <a:pt x="0" y="1290"/>
                  </a:cubicBezTo>
                  <a:lnTo>
                    <a:pt x="0" y="1270"/>
                  </a:lnTo>
                  <a:cubicBezTo>
                    <a:pt x="0" y="1265"/>
                    <a:pt x="5" y="1260"/>
                    <a:pt x="10" y="1260"/>
                  </a:cubicBezTo>
                  <a:cubicBezTo>
                    <a:pt x="16" y="1260"/>
                    <a:pt x="20" y="1265"/>
                    <a:pt x="20" y="1270"/>
                  </a:cubicBezTo>
                  <a:close/>
                  <a:moveTo>
                    <a:pt x="20" y="1330"/>
                  </a:moveTo>
                  <a:lnTo>
                    <a:pt x="20" y="1350"/>
                  </a:lnTo>
                  <a:cubicBezTo>
                    <a:pt x="20" y="1356"/>
                    <a:pt x="16" y="1360"/>
                    <a:pt x="10" y="1360"/>
                  </a:cubicBezTo>
                  <a:cubicBezTo>
                    <a:pt x="5" y="1360"/>
                    <a:pt x="0" y="1356"/>
                    <a:pt x="0" y="1350"/>
                  </a:cubicBezTo>
                  <a:lnTo>
                    <a:pt x="0" y="1330"/>
                  </a:lnTo>
                  <a:cubicBezTo>
                    <a:pt x="0" y="1325"/>
                    <a:pt x="5" y="1320"/>
                    <a:pt x="10" y="1320"/>
                  </a:cubicBezTo>
                  <a:cubicBezTo>
                    <a:pt x="16" y="1320"/>
                    <a:pt x="20" y="1325"/>
                    <a:pt x="20" y="1330"/>
                  </a:cubicBezTo>
                  <a:close/>
                  <a:moveTo>
                    <a:pt x="20" y="1390"/>
                  </a:moveTo>
                  <a:lnTo>
                    <a:pt x="20" y="1410"/>
                  </a:lnTo>
                  <a:cubicBezTo>
                    <a:pt x="20" y="1416"/>
                    <a:pt x="16" y="1420"/>
                    <a:pt x="10" y="1420"/>
                  </a:cubicBezTo>
                  <a:cubicBezTo>
                    <a:pt x="5" y="1420"/>
                    <a:pt x="0" y="1416"/>
                    <a:pt x="0" y="1410"/>
                  </a:cubicBezTo>
                  <a:lnTo>
                    <a:pt x="0" y="1390"/>
                  </a:lnTo>
                  <a:cubicBezTo>
                    <a:pt x="0" y="1385"/>
                    <a:pt x="5" y="1380"/>
                    <a:pt x="10" y="1380"/>
                  </a:cubicBezTo>
                  <a:cubicBezTo>
                    <a:pt x="16" y="1380"/>
                    <a:pt x="20" y="1385"/>
                    <a:pt x="20" y="1390"/>
                  </a:cubicBezTo>
                  <a:close/>
                  <a:moveTo>
                    <a:pt x="20" y="1450"/>
                  </a:moveTo>
                  <a:lnTo>
                    <a:pt x="20" y="1470"/>
                  </a:lnTo>
                  <a:cubicBezTo>
                    <a:pt x="20" y="1476"/>
                    <a:pt x="16" y="1480"/>
                    <a:pt x="10" y="1480"/>
                  </a:cubicBezTo>
                  <a:cubicBezTo>
                    <a:pt x="5" y="1480"/>
                    <a:pt x="0" y="1476"/>
                    <a:pt x="0" y="1470"/>
                  </a:cubicBezTo>
                  <a:lnTo>
                    <a:pt x="0" y="1450"/>
                  </a:lnTo>
                  <a:cubicBezTo>
                    <a:pt x="0" y="1445"/>
                    <a:pt x="5" y="1440"/>
                    <a:pt x="10" y="1440"/>
                  </a:cubicBezTo>
                  <a:cubicBezTo>
                    <a:pt x="16" y="1440"/>
                    <a:pt x="20" y="1445"/>
                    <a:pt x="20" y="1450"/>
                  </a:cubicBezTo>
                  <a:close/>
                  <a:moveTo>
                    <a:pt x="20" y="1510"/>
                  </a:moveTo>
                  <a:lnTo>
                    <a:pt x="20" y="1530"/>
                  </a:lnTo>
                  <a:cubicBezTo>
                    <a:pt x="20" y="1536"/>
                    <a:pt x="16" y="1540"/>
                    <a:pt x="10" y="1540"/>
                  </a:cubicBezTo>
                  <a:cubicBezTo>
                    <a:pt x="5" y="1540"/>
                    <a:pt x="0" y="1536"/>
                    <a:pt x="0" y="1530"/>
                  </a:cubicBezTo>
                  <a:lnTo>
                    <a:pt x="0" y="1510"/>
                  </a:lnTo>
                  <a:cubicBezTo>
                    <a:pt x="0" y="1505"/>
                    <a:pt x="5" y="1500"/>
                    <a:pt x="10" y="1500"/>
                  </a:cubicBezTo>
                  <a:cubicBezTo>
                    <a:pt x="16" y="1500"/>
                    <a:pt x="20" y="1505"/>
                    <a:pt x="20" y="1510"/>
                  </a:cubicBezTo>
                  <a:close/>
                  <a:moveTo>
                    <a:pt x="20" y="1570"/>
                  </a:moveTo>
                  <a:lnTo>
                    <a:pt x="20" y="1590"/>
                  </a:lnTo>
                  <a:cubicBezTo>
                    <a:pt x="20" y="1596"/>
                    <a:pt x="16" y="1600"/>
                    <a:pt x="10" y="1600"/>
                  </a:cubicBezTo>
                  <a:cubicBezTo>
                    <a:pt x="5" y="1600"/>
                    <a:pt x="0" y="1596"/>
                    <a:pt x="0" y="1590"/>
                  </a:cubicBezTo>
                  <a:lnTo>
                    <a:pt x="0" y="1570"/>
                  </a:lnTo>
                  <a:cubicBezTo>
                    <a:pt x="0" y="1565"/>
                    <a:pt x="5" y="1560"/>
                    <a:pt x="10" y="1560"/>
                  </a:cubicBezTo>
                  <a:cubicBezTo>
                    <a:pt x="16" y="1560"/>
                    <a:pt x="20" y="1565"/>
                    <a:pt x="20" y="1570"/>
                  </a:cubicBezTo>
                  <a:close/>
                  <a:moveTo>
                    <a:pt x="20" y="1630"/>
                  </a:moveTo>
                  <a:lnTo>
                    <a:pt x="20" y="1650"/>
                  </a:lnTo>
                  <a:cubicBezTo>
                    <a:pt x="20" y="1656"/>
                    <a:pt x="16" y="1660"/>
                    <a:pt x="10" y="1660"/>
                  </a:cubicBezTo>
                  <a:cubicBezTo>
                    <a:pt x="5" y="1660"/>
                    <a:pt x="0" y="1656"/>
                    <a:pt x="0" y="1650"/>
                  </a:cubicBezTo>
                  <a:lnTo>
                    <a:pt x="0" y="1630"/>
                  </a:lnTo>
                  <a:cubicBezTo>
                    <a:pt x="0" y="1625"/>
                    <a:pt x="5" y="1620"/>
                    <a:pt x="10" y="1620"/>
                  </a:cubicBezTo>
                  <a:cubicBezTo>
                    <a:pt x="16" y="1620"/>
                    <a:pt x="20" y="1625"/>
                    <a:pt x="20" y="1630"/>
                  </a:cubicBezTo>
                  <a:close/>
                  <a:moveTo>
                    <a:pt x="20" y="1690"/>
                  </a:moveTo>
                  <a:lnTo>
                    <a:pt x="20" y="1710"/>
                  </a:lnTo>
                  <a:cubicBezTo>
                    <a:pt x="20" y="1716"/>
                    <a:pt x="16" y="1720"/>
                    <a:pt x="10" y="1720"/>
                  </a:cubicBezTo>
                  <a:cubicBezTo>
                    <a:pt x="5" y="1720"/>
                    <a:pt x="0" y="1716"/>
                    <a:pt x="0" y="1710"/>
                  </a:cubicBezTo>
                  <a:lnTo>
                    <a:pt x="0" y="1690"/>
                  </a:lnTo>
                  <a:cubicBezTo>
                    <a:pt x="0" y="1685"/>
                    <a:pt x="5" y="1680"/>
                    <a:pt x="10" y="1680"/>
                  </a:cubicBezTo>
                  <a:cubicBezTo>
                    <a:pt x="16" y="1680"/>
                    <a:pt x="20" y="1685"/>
                    <a:pt x="20" y="1690"/>
                  </a:cubicBezTo>
                  <a:close/>
                  <a:moveTo>
                    <a:pt x="20" y="1750"/>
                  </a:moveTo>
                  <a:lnTo>
                    <a:pt x="20" y="1770"/>
                  </a:lnTo>
                  <a:cubicBezTo>
                    <a:pt x="20" y="1776"/>
                    <a:pt x="16" y="1780"/>
                    <a:pt x="10" y="1780"/>
                  </a:cubicBezTo>
                  <a:cubicBezTo>
                    <a:pt x="5" y="1780"/>
                    <a:pt x="0" y="1776"/>
                    <a:pt x="0" y="1770"/>
                  </a:cubicBezTo>
                  <a:lnTo>
                    <a:pt x="0" y="1750"/>
                  </a:lnTo>
                  <a:cubicBezTo>
                    <a:pt x="0" y="1745"/>
                    <a:pt x="5" y="1740"/>
                    <a:pt x="10" y="1740"/>
                  </a:cubicBezTo>
                  <a:cubicBezTo>
                    <a:pt x="16" y="1740"/>
                    <a:pt x="20" y="1745"/>
                    <a:pt x="20" y="1750"/>
                  </a:cubicBezTo>
                  <a:close/>
                  <a:moveTo>
                    <a:pt x="20" y="1810"/>
                  </a:moveTo>
                  <a:lnTo>
                    <a:pt x="20" y="1830"/>
                  </a:lnTo>
                  <a:cubicBezTo>
                    <a:pt x="20" y="1836"/>
                    <a:pt x="16" y="1840"/>
                    <a:pt x="10" y="1840"/>
                  </a:cubicBezTo>
                  <a:cubicBezTo>
                    <a:pt x="5" y="1840"/>
                    <a:pt x="0" y="1836"/>
                    <a:pt x="0" y="1830"/>
                  </a:cubicBezTo>
                  <a:lnTo>
                    <a:pt x="0" y="1810"/>
                  </a:lnTo>
                  <a:cubicBezTo>
                    <a:pt x="0" y="1805"/>
                    <a:pt x="5" y="1800"/>
                    <a:pt x="10" y="1800"/>
                  </a:cubicBezTo>
                  <a:cubicBezTo>
                    <a:pt x="16" y="1800"/>
                    <a:pt x="20" y="1805"/>
                    <a:pt x="20" y="1810"/>
                  </a:cubicBezTo>
                  <a:close/>
                  <a:moveTo>
                    <a:pt x="20" y="1870"/>
                  </a:moveTo>
                  <a:lnTo>
                    <a:pt x="20" y="1890"/>
                  </a:lnTo>
                  <a:cubicBezTo>
                    <a:pt x="20" y="1896"/>
                    <a:pt x="16" y="1900"/>
                    <a:pt x="10" y="1900"/>
                  </a:cubicBezTo>
                  <a:cubicBezTo>
                    <a:pt x="5" y="1900"/>
                    <a:pt x="0" y="1896"/>
                    <a:pt x="0" y="1890"/>
                  </a:cubicBezTo>
                  <a:lnTo>
                    <a:pt x="0" y="1870"/>
                  </a:lnTo>
                  <a:cubicBezTo>
                    <a:pt x="0" y="1865"/>
                    <a:pt x="5" y="1860"/>
                    <a:pt x="10" y="1860"/>
                  </a:cubicBezTo>
                  <a:cubicBezTo>
                    <a:pt x="16" y="1860"/>
                    <a:pt x="20" y="1865"/>
                    <a:pt x="20" y="1870"/>
                  </a:cubicBezTo>
                  <a:close/>
                  <a:moveTo>
                    <a:pt x="20" y="1930"/>
                  </a:moveTo>
                  <a:lnTo>
                    <a:pt x="20" y="1950"/>
                  </a:lnTo>
                  <a:cubicBezTo>
                    <a:pt x="20" y="1956"/>
                    <a:pt x="16" y="1960"/>
                    <a:pt x="10" y="1960"/>
                  </a:cubicBezTo>
                  <a:cubicBezTo>
                    <a:pt x="5" y="1960"/>
                    <a:pt x="0" y="1956"/>
                    <a:pt x="0" y="1950"/>
                  </a:cubicBezTo>
                  <a:lnTo>
                    <a:pt x="0" y="1930"/>
                  </a:lnTo>
                  <a:cubicBezTo>
                    <a:pt x="0" y="1925"/>
                    <a:pt x="5" y="1920"/>
                    <a:pt x="10" y="1920"/>
                  </a:cubicBezTo>
                  <a:cubicBezTo>
                    <a:pt x="16" y="1920"/>
                    <a:pt x="20" y="1925"/>
                    <a:pt x="20" y="1930"/>
                  </a:cubicBezTo>
                  <a:close/>
                  <a:moveTo>
                    <a:pt x="20" y="1990"/>
                  </a:moveTo>
                  <a:lnTo>
                    <a:pt x="20" y="2010"/>
                  </a:lnTo>
                  <a:cubicBezTo>
                    <a:pt x="20" y="2016"/>
                    <a:pt x="16" y="2020"/>
                    <a:pt x="10" y="2020"/>
                  </a:cubicBezTo>
                  <a:cubicBezTo>
                    <a:pt x="5" y="2020"/>
                    <a:pt x="0" y="2016"/>
                    <a:pt x="0" y="2010"/>
                  </a:cubicBezTo>
                  <a:lnTo>
                    <a:pt x="0" y="1990"/>
                  </a:lnTo>
                  <a:cubicBezTo>
                    <a:pt x="0" y="1985"/>
                    <a:pt x="5" y="1980"/>
                    <a:pt x="10" y="1980"/>
                  </a:cubicBezTo>
                  <a:cubicBezTo>
                    <a:pt x="16" y="1980"/>
                    <a:pt x="20" y="1985"/>
                    <a:pt x="20" y="1990"/>
                  </a:cubicBezTo>
                  <a:close/>
                  <a:moveTo>
                    <a:pt x="20" y="2050"/>
                  </a:moveTo>
                  <a:lnTo>
                    <a:pt x="20" y="2070"/>
                  </a:lnTo>
                  <a:cubicBezTo>
                    <a:pt x="20" y="2076"/>
                    <a:pt x="16" y="2080"/>
                    <a:pt x="10" y="2080"/>
                  </a:cubicBezTo>
                  <a:cubicBezTo>
                    <a:pt x="5" y="2080"/>
                    <a:pt x="0" y="2076"/>
                    <a:pt x="0" y="2070"/>
                  </a:cubicBezTo>
                  <a:lnTo>
                    <a:pt x="0" y="2050"/>
                  </a:lnTo>
                  <a:cubicBezTo>
                    <a:pt x="0" y="2045"/>
                    <a:pt x="5" y="2040"/>
                    <a:pt x="10" y="2040"/>
                  </a:cubicBezTo>
                  <a:cubicBezTo>
                    <a:pt x="16" y="2040"/>
                    <a:pt x="20" y="2045"/>
                    <a:pt x="20" y="2050"/>
                  </a:cubicBezTo>
                  <a:close/>
                  <a:moveTo>
                    <a:pt x="20" y="2110"/>
                  </a:moveTo>
                  <a:lnTo>
                    <a:pt x="20" y="2130"/>
                  </a:lnTo>
                  <a:cubicBezTo>
                    <a:pt x="20" y="2136"/>
                    <a:pt x="16" y="2140"/>
                    <a:pt x="10" y="2140"/>
                  </a:cubicBezTo>
                  <a:cubicBezTo>
                    <a:pt x="5" y="2140"/>
                    <a:pt x="0" y="2136"/>
                    <a:pt x="0" y="2130"/>
                  </a:cubicBezTo>
                  <a:lnTo>
                    <a:pt x="0" y="2110"/>
                  </a:lnTo>
                  <a:cubicBezTo>
                    <a:pt x="0" y="2105"/>
                    <a:pt x="5" y="2100"/>
                    <a:pt x="10" y="2100"/>
                  </a:cubicBezTo>
                  <a:cubicBezTo>
                    <a:pt x="16" y="2100"/>
                    <a:pt x="20" y="2105"/>
                    <a:pt x="20" y="2110"/>
                  </a:cubicBezTo>
                  <a:close/>
                  <a:moveTo>
                    <a:pt x="20" y="2170"/>
                  </a:moveTo>
                  <a:lnTo>
                    <a:pt x="20" y="2190"/>
                  </a:lnTo>
                  <a:cubicBezTo>
                    <a:pt x="20" y="2196"/>
                    <a:pt x="16" y="2200"/>
                    <a:pt x="10" y="2200"/>
                  </a:cubicBezTo>
                  <a:cubicBezTo>
                    <a:pt x="5" y="2200"/>
                    <a:pt x="0" y="2196"/>
                    <a:pt x="0" y="2190"/>
                  </a:cubicBezTo>
                  <a:lnTo>
                    <a:pt x="0" y="2170"/>
                  </a:lnTo>
                  <a:cubicBezTo>
                    <a:pt x="0" y="2165"/>
                    <a:pt x="5" y="2160"/>
                    <a:pt x="10" y="2160"/>
                  </a:cubicBezTo>
                  <a:cubicBezTo>
                    <a:pt x="16" y="2160"/>
                    <a:pt x="20" y="2165"/>
                    <a:pt x="20" y="2170"/>
                  </a:cubicBezTo>
                  <a:close/>
                  <a:moveTo>
                    <a:pt x="20" y="2230"/>
                  </a:moveTo>
                  <a:lnTo>
                    <a:pt x="20" y="2250"/>
                  </a:lnTo>
                  <a:cubicBezTo>
                    <a:pt x="20" y="2256"/>
                    <a:pt x="16" y="2260"/>
                    <a:pt x="10" y="2260"/>
                  </a:cubicBezTo>
                  <a:cubicBezTo>
                    <a:pt x="5" y="2260"/>
                    <a:pt x="0" y="2256"/>
                    <a:pt x="0" y="2250"/>
                  </a:cubicBezTo>
                  <a:lnTo>
                    <a:pt x="0" y="2230"/>
                  </a:lnTo>
                  <a:cubicBezTo>
                    <a:pt x="0" y="2225"/>
                    <a:pt x="5" y="2220"/>
                    <a:pt x="10" y="2220"/>
                  </a:cubicBezTo>
                  <a:cubicBezTo>
                    <a:pt x="16" y="2220"/>
                    <a:pt x="20" y="2225"/>
                    <a:pt x="20" y="2230"/>
                  </a:cubicBezTo>
                  <a:close/>
                  <a:moveTo>
                    <a:pt x="20" y="2290"/>
                  </a:moveTo>
                  <a:lnTo>
                    <a:pt x="20" y="2310"/>
                  </a:lnTo>
                  <a:cubicBezTo>
                    <a:pt x="20" y="2316"/>
                    <a:pt x="16" y="2320"/>
                    <a:pt x="10" y="2320"/>
                  </a:cubicBezTo>
                  <a:cubicBezTo>
                    <a:pt x="5" y="2320"/>
                    <a:pt x="0" y="2316"/>
                    <a:pt x="0" y="2310"/>
                  </a:cubicBezTo>
                  <a:lnTo>
                    <a:pt x="0" y="2290"/>
                  </a:lnTo>
                  <a:cubicBezTo>
                    <a:pt x="0" y="2285"/>
                    <a:pt x="5" y="2280"/>
                    <a:pt x="10" y="2280"/>
                  </a:cubicBezTo>
                  <a:cubicBezTo>
                    <a:pt x="16" y="2280"/>
                    <a:pt x="20" y="2285"/>
                    <a:pt x="20" y="2290"/>
                  </a:cubicBezTo>
                  <a:close/>
                  <a:moveTo>
                    <a:pt x="20" y="2350"/>
                  </a:moveTo>
                  <a:lnTo>
                    <a:pt x="20" y="2370"/>
                  </a:lnTo>
                  <a:cubicBezTo>
                    <a:pt x="20" y="2376"/>
                    <a:pt x="16" y="2380"/>
                    <a:pt x="10" y="2380"/>
                  </a:cubicBezTo>
                  <a:cubicBezTo>
                    <a:pt x="5" y="2380"/>
                    <a:pt x="0" y="2376"/>
                    <a:pt x="0" y="2370"/>
                  </a:cubicBezTo>
                  <a:lnTo>
                    <a:pt x="0" y="2350"/>
                  </a:lnTo>
                  <a:cubicBezTo>
                    <a:pt x="0" y="2345"/>
                    <a:pt x="5" y="2340"/>
                    <a:pt x="10" y="2340"/>
                  </a:cubicBezTo>
                  <a:cubicBezTo>
                    <a:pt x="16" y="2340"/>
                    <a:pt x="20" y="2345"/>
                    <a:pt x="20" y="2350"/>
                  </a:cubicBezTo>
                  <a:close/>
                  <a:moveTo>
                    <a:pt x="20" y="2410"/>
                  </a:moveTo>
                  <a:lnTo>
                    <a:pt x="20" y="2430"/>
                  </a:lnTo>
                  <a:cubicBezTo>
                    <a:pt x="20" y="2436"/>
                    <a:pt x="16" y="2440"/>
                    <a:pt x="10" y="2440"/>
                  </a:cubicBezTo>
                  <a:cubicBezTo>
                    <a:pt x="5" y="2440"/>
                    <a:pt x="0" y="2436"/>
                    <a:pt x="0" y="2430"/>
                  </a:cubicBezTo>
                  <a:lnTo>
                    <a:pt x="0" y="2410"/>
                  </a:lnTo>
                  <a:cubicBezTo>
                    <a:pt x="0" y="2405"/>
                    <a:pt x="5" y="2400"/>
                    <a:pt x="10" y="2400"/>
                  </a:cubicBezTo>
                  <a:cubicBezTo>
                    <a:pt x="16" y="2400"/>
                    <a:pt x="20" y="2405"/>
                    <a:pt x="20" y="2410"/>
                  </a:cubicBezTo>
                  <a:close/>
                  <a:moveTo>
                    <a:pt x="20" y="2470"/>
                  </a:moveTo>
                  <a:lnTo>
                    <a:pt x="20" y="2490"/>
                  </a:lnTo>
                  <a:cubicBezTo>
                    <a:pt x="20" y="2496"/>
                    <a:pt x="16" y="2500"/>
                    <a:pt x="10" y="2500"/>
                  </a:cubicBezTo>
                  <a:cubicBezTo>
                    <a:pt x="5" y="2500"/>
                    <a:pt x="0" y="2496"/>
                    <a:pt x="0" y="2490"/>
                  </a:cubicBezTo>
                  <a:lnTo>
                    <a:pt x="0" y="2470"/>
                  </a:lnTo>
                  <a:cubicBezTo>
                    <a:pt x="0" y="2465"/>
                    <a:pt x="5" y="2460"/>
                    <a:pt x="10" y="2460"/>
                  </a:cubicBezTo>
                  <a:cubicBezTo>
                    <a:pt x="16" y="2460"/>
                    <a:pt x="20" y="2465"/>
                    <a:pt x="20" y="2470"/>
                  </a:cubicBezTo>
                  <a:close/>
                  <a:moveTo>
                    <a:pt x="20" y="2530"/>
                  </a:moveTo>
                  <a:lnTo>
                    <a:pt x="20" y="2550"/>
                  </a:lnTo>
                  <a:cubicBezTo>
                    <a:pt x="20" y="2556"/>
                    <a:pt x="16" y="2560"/>
                    <a:pt x="10" y="2560"/>
                  </a:cubicBezTo>
                  <a:cubicBezTo>
                    <a:pt x="5" y="2560"/>
                    <a:pt x="0" y="2556"/>
                    <a:pt x="0" y="2550"/>
                  </a:cubicBezTo>
                  <a:lnTo>
                    <a:pt x="0" y="2530"/>
                  </a:lnTo>
                  <a:cubicBezTo>
                    <a:pt x="0" y="2525"/>
                    <a:pt x="5" y="2520"/>
                    <a:pt x="10" y="2520"/>
                  </a:cubicBezTo>
                  <a:cubicBezTo>
                    <a:pt x="16" y="2520"/>
                    <a:pt x="20" y="2525"/>
                    <a:pt x="20" y="2530"/>
                  </a:cubicBezTo>
                  <a:close/>
                  <a:moveTo>
                    <a:pt x="20" y="2590"/>
                  </a:moveTo>
                  <a:lnTo>
                    <a:pt x="20" y="2610"/>
                  </a:lnTo>
                  <a:cubicBezTo>
                    <a:pt x="20" y="2616"/>
                    <a:pt x="16" y="2620"/>
                    <a:pt x="10" y="2620"/>
                  </a:cubicBezTo>
                  <a:cubicBezTo>
                    <a:pt x="5" y="2620"/>
                    <a:pt x="0" y="2616"/>
                    <a:pt x="0" y="2610"/>
                  </a:cubicBezTo>
                  <a:lnTo>
                    <a:pt x="0" y="2590"/>
                  </a:lnTo>
                  <a:cubicBezTo>
                    <a:pt x="0" y="2585"/>
                    <a:pt x="5" y="2580"/>
                    <a:pt x="10" y="2580"/>
                  </a:cubicBezTo>
                  <a:cubicBezTo>
                    <a:pt x="16" y="2580"/>
                    <a:pt x="20" y="2585"/>
                    <a:pt x="20" y="2590"/>
                  </a:cubicBezTo>
                  <a:close/>
                  <a:moveTo>
                    <a:pt x="20" y="2650"/>
                  </a:moveTo>
                  <a:lnTo>
                    <a:pt x="20" y="2670"/>
                  </a:lnTo>
                  <a:cubicBezTo>
                    <a:pt x="20" y="2676"/>
                    <a:pt x="16" y="2680"/>
                    <a:pt x="10" y="2680"/>
                  </a:cubicBezTo>
                  <a:cubicBezTo>
                    <a:pt x="5" y="2680"/>
                    <a:pt x="0" y="2676"/>
                    <a:pt x="0" y="2670"/>
                  </a:cubicBezTo>
                  <a:lnTo>
                    <a:pt x="0" y="2650"/>
                  </a:lnTo>
                  <a:cubicBezTo>
                    <a:pt x="0" y="2645"/>
                    <a:pt x="5" y="2640"/>
                    <a:pt x="10" y="2640"/>
                  </a:cubicBezTo>
                  <a:cubicBezTo>
                    <a:pt x="16" y="2640"/>
                    <a:pt x="20" y="2645"/>
                    <a:pt x="20" y="2650"/>
                  </a:cubicBezTo>
                  <a:close/>
                  <a:moveTo>
                    <a:pt x="20" y="2710"/>
                  </a:moveTo>
                  <a:lnTo>
                    <a:pt x="20" y="2730"/>
                  </a:lnTo>
                  <a:cubicBezTo>
                    <a:pt x="20" y="2736"/>
                    <a:pt x="16" y="2740"/>
                    <a:pt x="10" y="2740"/>
                  </a:cubicBezTo>
                  <a:cubicBezTo>
                    <a:pt x="5" y="2740"/>
                    <a:pt x="0" y="2736"/>
                    <a:pt x="0" y="2730"/>
                  </a:cubicBezTo>
                  <a:lnTo>
                    <a:pt x="0" y="2710"/>
                  </a:lnTo>
                  <a:cubicBezTo>
                    <a:pt x="0" y="2705"/>
                    <a:pt x="5" y="2700"/>
                    <a:pt x="10" y="2700"/>
                  </a:cubicBezTo>
                  <a:cubicBezTo>
                    <a:pt x="16" y="2700"/>
                    <a:pt x="20" y="2705"/>
                    <a:pt x="20" y="2710"/>
                  </a:cubicBezTo>
                  <a:close/>
                  <a:moveTo>
                    <a:pt x="20" y="2770"/>
                  </a:moveTo>
                  <a:lnTo>
                    <a:pt x="20" y="2790"/>
                  </a:lnTo>
                  <a:cubicBezTo>
                    <a:pt x="20" y="2796"/>
                    <a:pt x="16" y="2800"/>
                    <a:pt x="10" y="2800"/>
                  </a:cubicBezTo>
                  <a:cubicBezTo>
                    <a:pt x="5" y="2800"/>
                    <a:pt x="0" y="2796"/>
                    <a:pt x="0" y="2790"/>
                  </a:cubicBezTo>
                  <a:lnTo>
                    <a:pt x="0" y="2770"/>
                  </a:lnTo>
                  <a:cubicBezTo>
                    <a:pt x="0" y="2765"/>
                    <a:pt x="5" y="2760"/>
                    <a:pt x="10" y="2760"/>
                  </a:cubicBezTo>
                  <a:cubicBezTo>
                    <a:pt x="16" y="2760"/>
                    <a:pt x="20" y="2765"/>
                    <a:pt x="20" y="2770"/>
                  </a:cubicBezTo>
                  <a:close/>
                  <a:moveTo>
                    <a:pt x="20" y="2830"/>
                  </a:moveTo>
                  <a:lnTo>
                    <a:pt x="20" y="2850"/>
                  </a:lnTo>
                  <a:cubicBezTo>
                    <a:pt x="20" y="2856"/>
                    <a:pt x="16" y="2860"/>
                    <a:pt x="10" y="2860"/>
                  </a:cubicBezTo>
                  <a:cubicBezTo>
                    <a:pt x="5" y="2860"/>
                    <a:pt x="0" y="2856"/>
                    <a:pt x="0" y="2850"/>
                  </a:cubicBezTo>
                  <a:lnTo>
                    <a:pt x="0" y="2830"/>
                  </a:lnTo>
                  <a:cubicBezTo>
                    <a:pt x="0" y="2825"/>
                    <a:pt x="5" y="2820"/>
                    <a:pt x="10" y="2820"/>
                  </a:cubicBezTo>
                  <a:cubicBezTo>
                    <a:pt x="16" y="2820"/>
                    <a:pt x="20" y="2825"/>
                    <a:pt x="20" y="2830"/>
                  </a:cubicBezTo>
                  <a:close/>
                  <a:moveTo>
                    <a:pt x="20" y="2890"/>
                  </a:moveTo>
                  <a:lnTo>
                    <a:pt x="20" y="2910"/>
                  </a:lnTo>
                  <a:cubicBezTo>
                    <a:pt x="20" y="2916"/>
                    <a:pt x="16" y="2920"/>
                    <a:pt x="10" y="2920"/>
                  </a:cubicBezTo>
                  <a:cubicBezTo>
                    <a:pt x="5" y="2920"/>
                    <a:pt x="0" y="2916"/>
                    <a:pt x="0" y="2910"/>
                  </a:cubicBezTo>
                  <a:lnTo>
                    <a:pt x="0" y="2890"/>
                  </a:lnTo>
                  <a:cubicBezTo>
                    <a:pt x="0" y="2885"/>
                    <a:pt x="5" y="2880"/>
                    <a:pt x="10" y="2880"/>
                  </a:cubicBezTo>
                  <a:cubicBezTo>
                    <a:pt x="16" y="2880"/>
                    <a:pt x="20" y="2885"/>
                    <a:pt x="20" y="2890"/>
                  </a:cubicBezTo>
                  <a:close/>
                  <a:moveTo>
                    <a:pt x="20" y="2950"/>
                  </a:moveTo>
                  <a:lnTo>
                    <a:pt x="20" y="2970"/>
                  </a:lnTo>
                  <a:cubicBezTo>
                    <a:pt x="20" y="2976"/>
                    <a:pt x="16" y="2980"/>
                    <a:pt x="10" y="2980"/>
                  </a:cubicBezTo>
                  <a:cubicBezTo>
                    <a:pt x="5" y="2980"/>
                    <a:pt x="0" y="2976"/>
                    <a:pt x="0" y="2970"/>
                  </a:cubicBezTo>
                  <a:lnTo>
                    <a:pt x="0" y="2950"/>
                  </a:lnTo>
                  <a:cubicBezTo>
                    <a:pt x="0" y="2945"/>
                    <a:pt x="5" y="2940"/>
                    <a:pt x="10" y="2940"/>
                  </a:cubicBezTo>
                  <a:cubicBezTo>
                    <a:pt x="16" y="2940"/>
                    <a:pt x="20" y="2945"/>
                    <a:pt x="20" y="2950"/>
                  </a:cubicBezTo>
                  <a:close/>
                  <a:moveTo>
                    <a:pt x="20" y="3010"/>
                  </a:moveTo>
                  <a:lnTo>
                    <a:pt x="20" y="3030"/>
                  </a:lnTo>
                  <a:cubicBezTo>
                    <a:pt x="20" y="3036"/>
                    <a:pt x="16" y="3040"/>
                    <a:pt x="10" y="3040"/>
                  </a:cubicBezTo>
                  <a:cubicBezTo>
                    <a:pt x="5" y="3040"/>
                    <a:pt x="0" y="3036"/>
                    <a:pt x="0" y="3030"/>
                  </a:cubicBezTo>
                  <a:lnTo>
                    <a:pt x="0" y="3010"/>
                  </a:lnTo>
                  <a:cubicBezTo>
                    <a:pt x="0" y="3005"/>
                    <a:pt x="5" y="3000"/>
                    <a:pt x="10" y="3000"/>
                  </a:cubicBezTo>
                  <a:cubicBezTo>
                    <a:pt x="16" y="3000"/>
                    <a:pt x="20" y="3005"/>
                    <a:pt x="20" y="3010"/>
                  </a:cubicBezTo>
                  <a:close/>
                  <a:moveTo>
                    <a:pt x="20" y="3070"/>
                  </a:moveTo>
                  <a:lnTo>
                    <a:pt x="20" y="3090"/>
                  </a:lnTo>
                  <a:cubicBezTo>
                    <a:pt x="20" y="3096"/>
                    <a:pt x="16" y="3100"/>
                    <a:pt x="10" y="3100"/>
                  </a:cubicBezTo>
                  <a:cubicBezTo>
                    <a:pt x="5" y="3100"/>
                    <a:pt x="0" y="3096"/>
                    <a:pt x="0" y="3090"/>
                  </a:cubicBezTo>
                  <a:lnTo>
                    <a:pt x="0" y="3070"/>
                  </a:lnTo>
                  <a:cubicBezTo>
                    <a:pt x="0" y="3065"/>
                    <a:pt x="5" y="3060"/>
                    <a:pt x="10" y="3060"/>
                  </a:cubicBezTo>
                  <a:cubicBezTo>
                    <a:pt x="16" y="3060"/>
                    <a:pt x="20" y="3065"/>
                    <a:pt x="20" y="3070"/>
                  </a:cubicBezTo>
                  <a:close/>
                  <a:moveTo>
                    <a:pt x="20" y="3130"/>
                  </a:moveTo>
                  <a:lnTo>
                    <a:pt x="20" y="3150"/>
                  </a:lnTo>
                  <a:cubicBezTo>
                    <a:pt x="20" y="3156"/>
                    <a:pt x="16" y="3160"/>
                    <a:pt x="10" y="3160"/>
                  </a:cubicBezTo>
                  <a:cubicBezTo>
                    <a:pt x="5" y="3160"/>
                    <a:pt x="0" y="3156"/>
                    <a:pt x="0" y="3150"/>
                  </a:cubicBezTo>
                  <a:lnTo>
                    <a:pt x="0" y="3130"/>
                  </a:lnTo>
                  <a:cubicBezTo>
                    <a:pt x="0" y="3125"/>
                    <a:pt x="5" y="3120"/>
                    <a:pt x="10" y="3120"/>
                  </a:cubicBezTo>
                  <a:cubicBezTo>
                    <a:pt x="16" y="3120"/>
                    <a:pt x="20" y="3125"/>
                    <a:pt x="20" y="3130"/>
                  </a:cubicBezTo>
                  <a:close/>
                  <a:moveTo>
                    <a:pt x="20" y="3190"/>
                  </a:moveTo>
                  <a:lnTo>
                    <a:pt x="20" y="3210"/>
                  </a:lnTo>
                  <a:cubicBezTo>
                    <a:pt x="20" y="3216"/>
                    <a:pt x="16" y="3220"/>
                    <a:pt x="10" y="3220"/>
                  </a:cubicBezTo>
                  <a:cubicBezTo>
                    <a:pt x="5" y="3220"/>
                    <a:pt x="0" y="3216"/>
                    <a:pt x="0" y="3210"/>
                  </a:cubicBezTo>
                  <a:lnTo>
                    <a:pt x="0" y="3190"/>
                  </a:lnTo>
                  <a:cubicBezTo>
                    <a:pt x="0" y="3185"/>
                    <a:pt x="5" y="3180"/>
                    <a:pt x="10" y="3180"/>
                  </a:cubicBezTo>
                  <a:cubicBezTo>
                    <a:pt x="16" y="3180"/>
                    <a:pt x="20" y="3185"/>
                    <a:pt x="20" y="3190"/>
                  </a:cubicBezTo>
                  <a:close/>
                  <a:moveTo>
                    <a:pt x="20" y="3250"/>
                  </a:moveTo>
                  <a:lnTo>
                    <a:pt x="20" y="3270"/>
                  </a:lnTo>
                  <a:cubicBezTo>
                    <a:pt x="20" y="3276"/>
                    <a:pt x="16" y="3280"/>
                    <a:pt x="10" y="3280"/>
                  </a:cubicBezTo>
                  <a:cubicBezTo>
                    <a:pt x="5" y="3280"/>
                    <a:pt x="0" y="3276"/>
                    <a:pt x="0" y="3270"/>
                  </a:cubicBezTo>
                  <a:lnTo>
                    <a:pt x="0" y="3250"/>
                  </a:lnTo>
                  <a:cubicBezTo>
                    <a:pt x="0" y="3245"/>
                    <a:pt x="5" y="3240"/>
                    <a:pt x="10" y="3240"/>
                  </a:cubicBezTo>
                  <a:cubicBezTo>
                    <a:pt x="16" y="3240"/>
                    <a:pt x="20" y="3245"/>
                    <a:pt x="20" y="3250"/>
                  </a:cubicBezTo>
                  <a:close/>
                  <a:moveTo>
                    <a:pt x="20" y="3310"/>
                  </a:moveTo>
                  <a:lnTo>
                    <a:pt x="20" y="3330"/>
                  </a:lnTo>
                  <a:cubicBezTo>
                    <a:pt x="20" y="3336"/>
                    <a:pt x="16" y="3340"/>
                    <a:pt x="10" y="3340"/>
                  </a:cubicBezTo>
                  <a:cubicBezTo>
                    <a:pt x="5" y="3340"/>
                    <a:pt x="0" y="3336"/>
                    <a:pt x="0" y="3330"/>
                  </a:cubicBezTo>
                  <a:lnTo>
                    <a:pt x="0" y="3310"/>
                  </a:lnTo>
                  <a:cubicBezTo>
                    <a:pt x="0" y="3305"/>
                    <a:pt x="5" y="3300"/>
                    <a:pt x="10" y="3300"/>
                  </a:cubicBezTo>
                  <a:cubicBezTo>
                    <a:pt x="16" y="3300"/>
                    <a:pt x="20" y="3305"/>
                    <a:pt x="20" y="3310"/>
                  </a:cubicBezTo>
                  <a:close/>
                  <a:moveTo>
                    <a:pt x="20" y="3370"/>
                  </a:moveTo>
                  <a:lnTo>
                    <a:pt x="20" y="3390"/>
                  </a:lnTo>
                  <a:cubicBezTo>
                    <a:pt x="20" y="3396"/>
                    <a:pt x="16" y="3400"/>
                    <a:pt x="10" y="3400"/>
                  </a:cubicBezTo>
                  <a:cubicBezTo>
                    <a:pt x="5" y="3400"/>
                    <a:pt x="0" y="3396"/>
                    <a:pt x="0" y="3390"/>
                  </a:cubicBezTo>
                  <a:lnTo>
                    <a:pt x="0" y="3370"/>
                  </a:lnTo>
                  <a:cubicBezTo>
                    <a:pt x="0" y="3365"/>
                    <a:pt x="5" y="3360"/>
                    <a:pt x="10" y="3360"/>
                  </a:cubicBezTo>
                  <a:cubicBezTo>
                    <a:pt x="16" y="3360"/>
                    <a:pt x="20" y="3365"/>
                    <a:pt x="20" y="3370"/>
                  </a:cubicBezTo>
                  <a:close/>
                  <a:moveTo>
                    <a:pt x="20" y="3430"/>
                  </a:moveTo>
                  <a:lnTo>
                    <a:pt x="20" y="3450"/>
                  </a:lnTo>
                  <a:cubicBezTo>
                    <a:pt x="20" y="3456"/>
                    <a:pt x="16" y="3460"/>
                    <a:pt x="10" y="3460"/>
                  </a:cubicBezTo>
                  <a:cubicBezTo>
                    <a:pt x="5" y="3460"/>
                    <a:pt x="0" y="3456"/>
                    <a:pt x="0" y="3450"/>
                  </a:cubicBezTo>
                  <a:lnTo>
                    <a:pt x="0" y="3430"/>
                  </a:lnTo>
                  <a:cubicBezTo>
                    <a:pt x="0" y="3425"/>
                    <a:pt x="5" y="3420"/>
                    <a:pt x="10" y="3420"/>
                  </a:cubicBezTo>
                  <a:cubicBezTo>
                    <a:pt x="16" y="3420"/>
                    <a:pt x="20" y="3425"/>
                    <a:pt x="20" y="3430"/>
                  </a:cubicBezTo>
                  <a:close/>
                  <a:moveTo>
                    <a:pt x="20" y="3490"/>
                  </a:moveTo>
                  <a:lnTo>
                    <a:pt x="20" y="3510"/>
                  </a:lnTo>
                  <a:cubicBezTo>
                    <a:pt x="20" y="3516"/>
                    <a:pt x="16" y="3520"/>
                    <a:pt x="10" y="3520"/>
                  </a:cubicBezTo>
                  <a:cubicBezTo>
                    <a:pt x="5" y="3520"/>
                    <a:pt x="0" y="3516"/>
                    <a:pt x="0" y="3510"/>
                  </a:cubicBezTo>
                  <a:lnTo>
                    <a:pt x="0" y="3490"/>
                  </a:lnTo>
                  <a:cubicBezTo>
                    <a:pt x="0" y="3485"/>
                    <a:pt x="5" y="3480"/>
                    <a:pt x="10" y="3480"/>
                  </a:cubicBezTo>
                  <a:cubicBezTo>
                    <a:pt x="16" y="3480"/>
                    <a:pt x="20" y="3485"/>
                    <a:pt x="20" y="3490"/>
                  </a:cubicBezTo>
                  <a:close/>
                  <a:moveTo>
                    <a:pt x="20" y="3550"/>
                  </a:moveTo>
                  <a:lnTo>
                    <a:pt x="20" y="3570"/>
                  </a:lnTo>
                  <a:cubicBezTo>
                    <a:pt x="20" y="3576"/>
                    <a:pt x="16" y="3580"/>
                    <a:pt x="10" y="3580"/>
                  </a:cubicBezTo>
                  <a:cubicBezTo>
                    <a:pt x="5" y="3580"/>
                    <a:pt x="0" y="3576"/>
                    <a:pt x="0" y="3570"/>
                  </a:cubicBezTo>
                  <a:lnTo>
                    <a:pt x="0" y="3550"/>
                  </a:lnTo>
                  <a:cubicBezTo>
                    <a:pt x="0" y="3545"/>
                    <a:pt x="5" y="3540"/>
                    <a:pt x="10" y="3540"/>
                  </a:cubicBezTo>
                  <a:cubicBezTo>
                    <a:pt x="16" y="3540"/>
                    <a:pt x="20" y="3545"/>
                    <a:pt x="20" y="3550"/>
                  </a:cubicBezTo>
                  <a:close/>
                  <a:moveTo>
                    <a:pt x="20" y="3610"/>
                  </a:moveTo>
                  <a:lnTo>
                    <a:pt x="20" y="3630"/>
                  </a:lnTo>
                  <a:cubicBezTo>
                    <a:pt x="20" y="3636"/>
                    <a:pt x="16" y="3640"/>
                    <a:pt x="10" y="3640"/>
                  </a:cubicBezTo>
                  <a:cubicBezTo>
                    <a:pt x="5" y="3640"/>
                    <a:pt x="0" y="3636"/>
                    <a:pt x="0" y="3630"/>
                  </a:cubicBezTo>
                  <a:lnTo>
                    <a:pt x="0" y="3610"/>
                  </a:lnTo>
                  <a:cubicBezTo>
                    <a:pt x="0" y="3605"/>
                    <a:pt x="5" y="3600"/>
                    <a:pt x="10" y="3600"/>
                  </a:cubicBezTo>
                  <a:cubicBezTo>
                    <a:pt x="16" y="3600"/>
                    <a:pt x="20" y="3605"/>
                    <a:pt x="20" y="3610"/>
                  </a:cubicBezTo>
                  <a:close/>
                  <a:moveTo>
                    <a:pt x="20" y="3670"/>
                  </a:moveTo>
                  <a:lnTo>
                    <a:pt x="20" y="3690"/>
                  </a:lnTo>
                  <a:cubicBezTo>
                    <a:pt x="20" y="3696"/>
                    <a:pt x="16" y="3700"/>
                    <a:pt x="10" y="3700"/>
                  </a:cubicBezTo>
                  <a:cubicBezTo>
                    <a:pt x="5" y="3700"/>
                    <a:pt x="0" y="3696"/>
                    <a:pt x="0" y="3690"/>
                  </a:cubicBezTo>
                  <a:lnTo>
                    <a:pt x="0" y="3670"/>
                  </a:lnTo>
                  <a:cubicBezTo>
                    <a:pt x="0" y="3665"/>
                    <a:pt x="5" y="3660"/>
                    <a:pt x="10" y="3660"/>
                  </a:cubicBezTo>
                  <a:cubicBezTo>
                    <a:pt x="16" y="3660"/>
                    <a:pt x="20" y="3665"/>
                    <a:pt x="20" y="3670"/>
                  </a:cubicBezTo>
                  <a:close/>
                  <a:moveTo>
                    <a:pt x="20" y="3730"/>
                  </a:moveTo>
                  <a:lnTo>
                    <a:pt x="20" y="3750"/>
                  </a:lnTo>
                  <a:cubicBezTo>
                    <a:pt x="20" y="3756"/>
                    <a:pt x="16" y="3760"/>
                    <a:pt x="10" y="3760"/>
                  </a:cubicBezTo>
                  <a:cubicBezTo>
                    <a:pt x="5" y="3760"/>
                    <a:pt x="0" y="3756"/>
                    <a:pt x="0" y="3750"/>
                  </a:cubicBezTo>
                  <a:lnTo>
                    <a:pt x="0" y="3730"/>
                  </a:lnTo>
                  <a:cubicBezTo>
                    <a:pt x="0" y="3725"/>
                    <a:pt x="5" y="3720"/>
                    <a:pt x="10" y="3720"/>
                  </a:cubicBezTo>
                  <a:cubicBezTo>
                    <a:pt x="16" y="3720"/>
                    <a:pt x="20" y="3725"/>
                    <a:pt x="20" y="3730"/>
                  </a:cubicBezTo>
                  <a:close/>
                  <a:moveTo>
                    <a:pt x="20" y="3790"/>
                  </a:moveTo>
                  <a:lnTo>
                    <a:pt x="20" y="3810"/>
                  </a:lnTo>
                  <a:cubicBezTo>
                    <a:pt x="20" y="3816"/>
                    <a:pt x="16" y="3820"/>
                    <a:pt x="10" y="3820"/>
                  </a:cubicBezTo>
                  <a:cubicBezTo>
                    <a:pt x="5" y="3820"/>
                    <a:pt x="0" y="3816"/>
                    <a:pt x="0" y="3810"/>
                  </a:cubicBezTo>
                  <a:lnTo>
                    <a:pt x="0" y="3790"/>
                  </a:lnTo>
                  <a:cubicBezTo>
                    <a:pt x="0" y="3785"/>
                    <a:pt x="5" y="3780"/>
                    <a:pt x="10" y="3780"/>
                  </a:cubicBezTo>
                  <a:cubicBezTo>
                    <a:pt x="16" y="3780"/>
                    <a:pt x="20" y="3785"/>
                    <a:pt x="20" y="3790"/>
                  </a:cubicBezTo>
                  <a:close/>
                </a:path>
              </a:pathLst>
            </a:custGeom>
            <a:solidFill>
              <a:srgbClr val="000000"/>
            </a:solidFill>
            <a:ln w="1588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Rectangle 188">
              <a:extLst>
                <a:ext uri="{FF2B5EF4-FFF2-40B4-BE49-F238E27FC236}">
                  <a16:creationId xmlns:a16="http://schemas.microsoft.com/office/drawing/2014/main" id="{786914DD-569B-476D-B20F-7535299FF9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8" y="3636"/>
              <a:ext cx="11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Uu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9" name="Rectangle 189">
              <a:extLst>
                <a:ext uri="{FF2B5EF4-FFF2-40B4-BE49-F238E27FC236}">
                  <a16:creationId xmlns:a16="http://schemas.microsoft.com/office/drawing/2014/main" id="{40CAD7BC-D570-433B-ACFC-C01F75C9E8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4" y="2511"/>
              <a:ext cx="160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NRSP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0" name="Rectangle 190">
              <a:extLst>
                <a:ext uri="{FF2B5EF4-FFF2-40B4-BE49-F238E27FC236}">
                  <a16:creationId xmlns:a16="http://schemas.microsoft.com/office/drawing/2014/main" id="{A6D36AFC-353C-4F44-A322-C8AC35DC71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6" y="2511"/>
              <a:ext cx="50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-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1" name="Rectangle 191">
              <a:extLst>
                <a:ext uri="{FF2B5EF4-FFF2-40B4-BE49-F238E27FC236}">
                  <a16:creationId xmlns:a16="http://schemas.microsoft.com/office/drawing/2014/main" id="{03163334-3F52-4CA3-86F3-2299502243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45" y="2511"/>
              <a:ext cx="68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U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2" name="Rectangle 192">
              <a:extLst>
                <a:ext uri="{FF2B5EF4-FFF2-40B4-BE49-F238E27FC236}">
                  <a16:creationId xmlns:a16="http://schemas.microsoft.com/office/drawing/2014/main" id="{E941D77C-9198-428E-AE43-6FC20F2025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1" y="2588"/>
              <a:ext cx="379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(Sensing Data)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pic>
        <p:nvPicPr>
          <p:cNvPr id="113" name="图片 112">
            <a:extLst>
              <a:ext uri="{FF2B5EF4-FFF2-40B4-BE49-F238E27FC236}">
                <a16:creationId xmlns:a16="http://schemas.microsoft.com/office/drawing/2014/main" id="{57C73E4E-EAB0-45DD-BF1C-E294ED7C97E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13612" y="1017589"/>
            <a:ext cx="4481471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7598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>
            <a:extLst>
              <a:ext uri="{FF2B5EF4-FFF2-40B4-BE49-F238E27FC236}">
                <a16:creationId xmlns:a16="http://schemas.microsoft.com/office/drawing/2014/main" id="{0348A65C-1112-49C4-BB90-37C4A8EEAAD2}"/>
              </a:ext>
            </a:extLst>
          </p:cNvPr>
          <p:cNvSpPr/>
          <p:nvPr/>
        </p:nvSpPr>
        <p:spPr>
          <a:xfrm>
            <a:off x="4131" y="5085184"/>
            <a:ext cx="12192000" cy="18026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2842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419818" y="360156"/>
            <a:ext cx="6063523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dirty="0">
              <a:latin typeface="vivo type CN简 Regular" panose="02000500000000000000" pitchFamily="50" charset="-122"/>
              <a:ea typeface="vivo type CN简 Regular" panose="02000500000000000000" pitchFamily="5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4351" y="296245"/>
            <a:ext cx="839737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kumimoji="1" lang="en-US" altLang="zh-CN" sz="32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Overall procedures(per UE or Per Area)</a:t>
            </a:r>
            <a:endParaRPr kumimoji="1" lang="zh-CN" altLang="en-US" sz="32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19FD50F6-021B-437C-BFEA-98ED4B187747}"/>
              </a:ext>
            </a:extLst>
          </p:cNvPr>
          <p:cNvSpPr/>
          <p:nvPr/>
        </p:nvSpPr>
        <p:spPr>
          <a:xfrm>
            <a:off x="312741" y="5176631"/>
            <a:ext cx="11692028" cy="1619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1" lang="en-US" altLang="zh-CN" sz="1400" dirty="0">
                <a:latin typeface="Arial" panose="020B0604020202020204" pitchFamily="34" charset="0"/>
                <a:ea typeface="vivo type CN简 Bold" panose="02000800000000000000" pitchFamily="50" charset="-122"/>
                <a:cs typeface="Arial" panose="020B0604020202020204" pitchFamily="34" charset="0"/>
              </a:rPr>
              <a:t>1.   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The AMF receives the Sensing Service Request from AF (via NEF optionally), which may include the target Area/UE ID, the required QoS.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2.    The AMF selects an Sensing Function based on the factors may including the required QoS, Sensing Function capabilities and its load. 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3.    The AMF sends the Sensing Service Request to the Sensing Function .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4.    The Sensing Function selects the RAN-Node and/or UE based on the target Area/UE and decides the sensing method to be used.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5.    The Sensing Function performs sensing procedures with RAN-node and/or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UE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to collect sensing data to obtain the sensing result.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6-7. The Sensing Function returns the Sensing Service Response towards the AMF and AMF returns it to the source of request.</a:t>
            </a:r>
            <a:endParaRPr kumimoji="1" lang="en-US" altLang="zh-CN" sz="1200" dirty="0">
              <a:latin typeface="Arial" panose="020B0604020202020204" pitchFamily="34" charset="0"/>
              <a:ea typeface="vivo type CN简 Bold" panose="02000800000000000000" pitchFamily="50" charset="-122"/>
              <a:cs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9A95A6F-3D0E-4E9B-8BDF-192CC7FEA3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480" y="1013661"/>
            <a:ext cx="10607040" cy="3990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4465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2842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419818" y="360156"/>
            <a:ext cx="6063523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dirty="0">
              <a:latin typeface="vivo type CN简 Regular" panose="02000500000000000000" pitchFamily="50" charset="-122"/>
              <a:ea typeface="vivo type CN简 Regular" panose="02000500000000000000" pitchFamily="5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8110" y="39035"/>
            <a:ext cx="1050443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kumimoji="1" lang="en-US" altLang="zh-CN" sz="32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UE involved sensing(BS -&gt; UE &amp; UE -&gt; BS) complements BS echo detecting in R18</a:t>
            </a:r>
            <a:endParaRPr kumimoji="1" lang="zh-CN" altLang="en-US" sz="32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41C12907-6204-4AC1-A7DF-4A782CEEC8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5653191"/>
              </p:ext>
            </p:extLst>
          </p:nvPr>
        </p:nvGraphicFramePr>
        <p:xfrm>
          <a:off x="951423" y="1303008"/>
          <a:ext cx="10511571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5216">
                  <a:extLst>
                    <a:ext uri="{9D8B030D-6E8A-4147-A177-3AD203B41FA5}">
                      <a16:colId xmlns:a16="http://schemas.microsoft.com/office/drawing/2014/main" val="1786936957"/>
                    </a:ext>
                  </a:extLst>
                </a:gridCol>
                <a:gridCol w="4226826">
                  <a:extLst>
                    <a:ext uri="{9D8B030D-6E8A-4147-A177-3AD203B41FA5}">
                      <a16:colId xmlns:a16="http://schemas.microsoft.com/office/drawing/2014/main" val="1162929403"/>
                    </a:ext>
                  </a:extLst>
                </a:gridCol>
                <a:gridCol w="4549529">
                  <a:extLst>
                    <a:ext uri="{9D8B030D-6E8A-4147-A177-3AD203B41FA5}">
                      <a16:colId xmlns:a16="http://schemas.microsoft.com/office/drawing/2014/main" val="15108790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Transmitter BS A, receiver BS A (echo detecting)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BS -&gt; UE &amp; UE -&gt; BS (UE involved sensing)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46266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dirty="0"/>
                        <a:t>Sensing range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BS position is fixed; The number of BS is much smaller than the number of UE;</a:t>
                      </a:r>
                    </a:p>
                    <a:p>
                      <a:r>
                        <a:rPr lang="en-US" altLang="zh-CN" dirty="0"/>
                        <a:t>The sensed area/objects is restricted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UE is widely distributed in the cell and the number of UE is larger than the number of BS.</a:t>
                      </a:r>
                    </a:p>
                    <a:p>
                      <a:r>
                        <a:rPr lang="en-US" altLang="zh-CN" dirty="0"/>
                        <a:t>The sensed area/objects is greatly extended.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077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Sensing use cases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Rader-like sensing use cases including range/velocity/angle measurements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More use cases are supported (See Table 2).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2348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Hardware implementation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In order to support echo detecting, BS need to support full duplex/pulse</a:t>
                      </a:r>
                      <a:r>
                        <a:rPr lang="zh-CN" altLang="en-US" dirty="0"/>
                        <a:t> </a:t>
                      </a:r>
                      <a:r>
                        <a:rPr lang="en-US" altLang="zh-CN" dirty="0"/>
                        <a:t>signal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No new hardware requirements.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0473666"/>
                  </a:ext>
                </a:extLst>
              </a:tr>
            </a:tbl>
          </a:graphicData>
        </a:graphic>
      </p:graphicFrame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AA1D6409-9FC1-4629-8412-1C4D35B31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4113771"/>
              </p:ext>
            </p:extLst>
          </p:nvPr>
        </p:nvGraphicFramePr>
        <p:xfrm>
          <a:off x="1193196" y="4610061"/>
          <a:ext cx="9619348" cy="202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4837">
                  <a:extLst>
                    <a:ext uri="{9D8B030D-6E8A-4147-A177-3AD203B41FA5}">
                      <a16:colId xmlns:a16="http://schemas.microsoft.com/office/drawing/2014/main" val="1661798390"/>
                    </a:ext>
                  </a:extLst>
                </a:gridCol>
                <a:gridCol w="1945112">
                  <a:extLst>
                    <a:ext uri="{9D8B030D-6E8A-4147-A177-3AD203B41FA5}">
                      <a16:colId xmlns:a16="http://schemas.microsoft.com/office/drawing/2014/main" val="3513764902"/>
                    </a:ext>
                  </a:extLst>
                </a:gridCol>
                <a:gridCol w="2073897">
                  <a:extLst>
                    <a:ext uri="{9D8B030D-6E8A-4147-A177-3AD203B41FA5}">
                      <a16:colId xmlns:a16="http://schemas.microsoft.com/office/drawing/2014/main" val="3579742014"/>
                    </a:ext>
                  </a:extLst>
                </a:gridCol>
                <a:gridCol w="3195502">
                  <a:extLst>
                    <a:ext uri="{9D8B030D-6E8A-4147-A177-3AD203B41FA5}">
                      <a16:colId xmlns:a16="http://schemas.microsoft.com/office/drawing/2014/main" val="2129974827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Measurements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DL/UL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Use cases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6132003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US" altLang="zh-CN" dirty="0"/>
                        <a:t>Existing measurements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RSRP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BS -&gt;</a:t>
                      </a:r>
                      <a:r>
                        <a:rPr lang="zh-CN" altLang="en-US" dirty="0"/>
                        <a:t> </a:t>
                      </a:r>
                      <a:r>
                        <a:rPr lang="en-US" altLang="zh-CN" dirty="0"/>
                        <a:t>UE &amp; UE -&gt; BS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Information of weather; air quality; traffic/personnel flow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131821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RSRP, angle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BS -&gt;</a:t>
                      </a:r>
                      <a:r>
                        <a:rPr lang="zh-CN" altLang="en-US" dirty="0"/>
                        <a:t> </a:t>
                      </a:r>
                      <a:r>
                        <a:rPr lang="en-US" altLang="zh-CN" dirty="0"/>
                        <a:t>UE &amp; UE -&gt; BS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3D environment construction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7078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New measurement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CSI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BS -&gt;</a:t>
                      </a:r>
                      <a:r>
                        <a:rPr lang="zh-CN" altLang="en-US" dirty="0"/>
                        <a:t> </a:t>
                      </a:r>
                      <a:r>
                        <a:rPr lang="en-US" altLang="zh-CN" dirty="0"/>
                        <a:t>UE &amp; UE -&gt; BS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Heartbeat and breathing monitoring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6206524"/>
                  </a:ext>
                </a:extLst>
              </a:tr>
            </a:tbl>
          </a:graphicData>
        </a:graphic>
      </p:graphicFrame>
      <p:sp>
        <p:nvSpPr>
          <p:cNvPr id="19" name="文本框 18">
            <a:extLst>
              <a:ext uri="{FF2B5EF4-FFF2-40B4-BE49-F238E27FC236}">
                <a16:creationId xmlns:a16="http://schemas.microsoft.com/office/drawing/2014/main" id="{63EBE419-415C-4A49-AAE9-F404C3727298}"/>
              </a:ext>
            </a:extLst>
          </p:cNvPr>
          <p:cNvSpPr txBox="1"/>
          <p:nvPr/>
        </p:nvSpPr>
        <p:spPr>
          <a:xfrm>
            <a:off x="2696066" y="988091"/>
            <a:ext cx="7343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Table 1: Comparison between BS echo detecting and UE involved sensing</a:t>
            </a:r>
            <a:endParaRPr lang="zh-CN" altLang="en-US" dirty="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F0541A67-27CE-4F8B-BA34-5C7970A6D972}"/>
              </a:ext>
            </a:extLst>
          </p:cNvPr>
          <p:cNvSpPr txBox="1"/>
          <p:nvPr/>
        </p:nvSpPr>
        <p:spPr>
          <a:xfrm>
            <a:off x="2967617" y="4287178"/>
            <a:ext cx="7343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Table 2: Example of measurements and use cases for UE involved sensing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01110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2842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419818" y="360156"/>
            <a:ext cx="6063523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dirty="0">
              <a:latin typeface="vivo type CN简 Regular" panose="02000500000000000000" pitchFamily="50" charset="-122"/>
              <a:ea typeface="vivo type CN简 Regular" panose="02000500000000000000" pitchFamily="5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4352" y="296245"/>
            <a:ext cx="9701146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kumimoji="1" lang="en-US" altLang="zh-CN" sz="36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Proposal for Introduction of sensing in R18</a:t>
            </a:r>
            <a:endParaRPr kumimoji="1"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154" name="矩形 9">
            <a:extLst>
              <a:ext uri="{FF2B5EF4-FFF2-40B4-BE49-F238E27FC236}">
                <a16:creationId xmlns:a16="http://schemas.microsoft.com/office/drawing/2014/main" id="{6D4A576E-7D9F-4034-87A1-7316042A42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3265" y="4021794"/>
            <a:ext cx="9640213" cy="21646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dirty="0">
                <a:latin typeface="Arial Unicode MS" panose="020B0604020202020204" pitchFamily="34" charset="-122"/>
                <a:ea typeface="微软雅黑" panose="020B0503020204020204" pitchFamily="34" charset="-122"/>
              </a:rPr>
              <a:t>Potential standard impact(s) in R18</a:t>
            </a:r>
          </a:p>
          <a:p>
            <a:pPr marL="288000" indent="-2160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dirty="0">
                <a:latin typeface="Arial Unicode MS" panose="020B0604020202020204" pitchFamily="34" charset="-122"/>
                <a:ea typeface="微软雅黑" panose="020B0503020204020204" pitchFamily="34" charset="-122"/>
              </a:rPr>
              <a:t>Architecture enhancement for supporting sensing(SA2, leading)</a:t>
            </a:r>
          </a:p>
          <a:p>
            <a:pPr marL="288000" indent="-2160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dirty="0">
                <a:latin typeface="Arial Unicode MS" panose="020B0604020202020204" pitchFamily="34" charset="-122"/>
                <a:ea typeface="微软雅黑" panose="020B0503020204020204" pitchFamily="34" charset="-122"/>
              </a:rPr>
              <a:t>Alignment with RAN3(RAN3,</a:t>
            </a:r>
            <a:r>
              <a:rPr lang="zh-CN" altLang="en-US" dirty="0">
                <a:latin typeface="Arial Unicode MS" panose="020B0604020202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latin typeface="Arial Unicode MS" panose="020B0604020202020204" pitchFamily="34" charset="-122"/>
                <a:ea typeface="微软雅黑" panose="020B0503020204020204" pitchFamily="34" charset="-122"/>
              </a:rPr>
              <a:t>dependent</a:t>
            </a:r>
            <a:r>
              <a:rPr lang="zh-CN" altLang="en-US" dirty="0">
                <a:latin typeface="Arial Unicode MS" panose="020B0604020202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latin typeface="Arial Unicode MS" panose="020B0604020202020204" pitchFamily="34" charset="-122"/>
                <a:ea typeface="微软雅黑" panose="020B0503020204020204" pitchFamily="34" charset="-122"/>
              </a:rPr>
              <a:t>on</a:t>
            </a:r>
            <a:r>
              <a:rPr lang="zh-CN" altLang="en-US" dirty="0">
                <a:latin typeface="Arial Unicode MS" panose="020B0604020202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latin typeface="Arial Unicode MS" panose="020B0604020202020204" pitchFamily="34" charset="-122"/>
                <a:ea typeface="微软雅黑" panose="020B0503020204020204" pitchFamily="34" charset="-122"/>
              </a:rPr>
              <a:t>SA2</a:t>
            </a:r>
            <a:r>
              <a:rPr lang="zh-CN" altLang="en-US" dirty="0">
                <a:latin typeface="Arial Unicode MS" panose="020B0604020202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latin typeface="Arial Unicode MS" panose="020B0604020202020204" pitchFamily="34" charset="-122"/>
                <a:ea typeface="微软雅黑" panose="020B0503020204020204" pitchFamily="34" charset="-122"/>
              </a:rPr>
              <a:t>discussion outcome)</a:t>
            </a:r>
          </a:p>
          <a:p>
            <a:pPr marL="288000" indent="-2160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dirty="0">
                <a:latin typeface="Arial Unicode MS" panose="020B0604020202020204" pitchFamily="34" charset="-122"/>
                <a:ea typeface="微软雅黑" panose="020B0503020204020204" pitchFamily="34" charset="-122"/>
              </a:rPr>
              <a:t>User Privacy(SA2/SA3)</a:t>
            </a:r>
          </a:p>
          <a:p>
            <a:pPr marL="288000" indent="-2160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dirty="0">
                <a:latin typeface="Arial Unicode MS" panose="020B0604020202020204" pitchFamily="34" charset="-122"/>
                <a:ea typeface="微软雅黑" panose="020B0503020204020204" pitchFamily="34" charset="-122"/>
              </a:rPr>
              <a:t>Charging for sensing(SA5/SA2-Charging)</a:t>
            </a:r>
          </a:p>
        </p:txBody>
      </p:sp>
      <p:sp>
        <p:nvSpPr>
          <p:cNvPr id="7" name="箭头: 下 6">
            <a:extLst>
              <a:ext uri="{FF2B5EF4-FFF2-40B4-BE49-F238E27FC236}">
                <a16:creationId xmlns:a16="http://schemas.microsoft.com/office/drawing/2014/main" id="{4490ECE5-5642-40EB-B2EE-30F735E80566}"/>
              </a:ext>
            </a:extLst>
          </p:cNvPr>
          <p:cNvSpPr/>
          <p:nvPr/>
        </p:nvSpPr>
        <p:spPr>
          <a:xfrm>
            <a:off x="3325586" y="3764866"/>
            <a:ext cx="379843" cy="505095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2ACCF18-869A-4DEE-A5E1-0E175606D4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414" y="1112559"/>
            <a:ext cx="10199914" cy="2617135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719FCB00-98F5-4484-84ED-93D89191645A}"/>
              </a:ext>
            </a:extLst>
          </p:cNvPr>
          <p:cNvSpPr/>
          <p:nvPr/>
        </p:nvSpPr>
        <p:spPr>
          <a:xfrm>
            <a:off x="2754086" y="1042128"/>
            <a:ext cx="1941072" cy="2707662"/>
          </a:xfrm>
          <a:prstGeom prst="roundRect">
            <a:avLst/>
          </a:prstGeom>
          <a:noFill/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E817707-DE92-42E0-846D-0075A65C4EB0}"/>
              </a:ext>
            </a:extLst>
          </p:cNvPr>
          <p:cNvSpPr/>
          <p:nvPr/>
        </p:nvSpPr>
        <p:spPr>
          <a:xfrm>
            <a:off x="1473265" y="6273827"/>
            <a:ext cx="62941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i="1" dirty="0">
                <a:latin typeface="Arial Unicode MS" panose="020B0604020202020204" pitchFamily="34" charset="-122"/>
                <a:ea typeface="微软雅黑" panose="020B0503020204020204" pitchFamily="34" charset="-122"/>
              </a:rPr>
              <a:t>Please see multi-companies joint R18 SID from </a:t>
            </a:r>
            <a:r>
              <a:rPr lang="en-US" i="1" dirty="0">
                <a:solidFill>
                  <a:srgbClr val="FF0000"/>
                </a:solidFill>
                <a:hlinkClick r:id="rId6"/>
              </a:rPr>
              <a:t>S2-2106022</a:t>
            </a:r>
            <a:r>
              <a:rPr lang="en-US" altLang="zh-CN" i="1" dirty="0">
                <a:latin typeface="Arial Unicode MS" panose="020B0604020202020204" pitchFamily="34" charset="-122"/>
                <a:ea typeface="微软雅黑" panose="020B0503020204020204" pitchFamily="34" charset="-122"/>
              </a:rPr>
              <a:t> 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7962789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842"/>
            <a:ext cx="12192000" cy="68608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076" y="572877"/>
            <a:ext cx="71601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vivo Bold" panose="00000800000000000000" pitchFamily="2" charset="0"/>
              </a:rPr>
              <a:t>THANK</a:t>
            </a:r>
          </a:p>
          <a:p>
            <a:r>
              <a:rPr lang="en-US" altLang="zh-CN" sz="11500" dirty="0">
                <a:solidFill>
                  <a:schemeClr val="bg1"/>
                </a:solidFill>
                <a:latin typeface="vivo Bold" panose="00000800000000000000" pitchFamily="2" charset="0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vivo Bold" panose="00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32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altLang="zh-CN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Sensing Contents and Scenarios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Architecture and Use Cases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Directions and Suggestions towards R18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75DE2712-08E1-4D29-8FB0-9F2249372B7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20478"/>
            <a:ext cx="1415848" cy="3733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842"/>
            <a:ext cx="12192000" cy="979358"/>
          </a:xfrm>
          <a:prstGeom prst="rect">
            <a:avLst/>
          </a:prstGeom>
        </p:spPr>
      </p:pic>
      <p:sp>
        <p:nvSpPr>
          <p:cNvPr id="13" name="标题 5">
            <a:extLst>
              <a:ext uri="{FF2B5EF4-FFF2-40B4-BE49-F238E27FC236}">
                <a16:creationId xmlns:a16="http://schemas.microsoft.com/office/drawing/2014/main" id="{55EA91BA-F54B-4A5F-90A3-30F7349ADE60}"/>
              </a:ext>
            </a:extLst>
          </p:cNvPr>
          <p:cNvSpPr txBox="1">
            <a:spLocks/>
          </p:cNvSpPr>
          <p:nvPr/>
        </p:nvSpPr>
        <p:spPr>
          <a:xfrm>
            <a:off x="561860" y="211041"/>
            <a:ext cx="7926820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400">
              <a:lnSpc>
                <a:spcPct val="90000"/>
              </a:lnSpc>
              <a:spcBef>
                <a:spcPts val="1000"/>
              </a:spcBef>
            </a:pPr>
            <a:r>
              <a:rPr kumimoji="1" lang="en-US" altLang="zh-CN" sz="40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+mn-cs"/>
              </a:rPr>
              <a:t>Contents</a:t>
            </a:r>
            <a:endParaRPr kumimoji="1" lang="en-GB" sz="40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7076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485659" y="284751"/>
            <a:ext cx="9433845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400">
              <a:lnSpc>
                <a:spcPct val="90000"/>
              </a:lnSpc>
              <a:spcBef>
                <a:spcPts val="1000"/>
              </a:spcBef>
            </a:pPr>
            <a:r>
              <a:rPr kumimoji="1" lang="en-US" altLang="zh-CN" sz="32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+mn-cs"/>
              </a:rPr>
              <a:t>Sensing Contents and Scenarios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B36661BF-9E39-40A5-A3FA-C42A9123D7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2334859"/>
              </p:ext>
            </p:extLst>
          </p:nvPr>
        </p:nvGraphicFramePr>
        <p:xfrm>
          <a:off x="339368" y="2087503"/>
          <a:ext cx="11439224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1992">
                  <a:extLst>
                    <a:ext uri="{9D8B030D-6E8A-4147-A177-3AD203B41FA5}">
                      <a16:colId xmlns:a16="http://schemas.microsoft.com/office/drawing/2014/main" val="1943242622"/>
                    </a:ext>
                  </a:extLst>
                </a:gridCol>
                <a:gridCol w="4522564">
                  <a:extLst>
                    <a:ext uri="{9D8B030D-6E8A-4147-A177-3AD203B41FA5}">
                      <a16:colId xmlns:a16="http://schemas.microsoft.com/office/drawing/2014/main" val="710500909"/>
                    </a:ext>
                  </a:extLst>
                </a:gridCol>
                <a:gridCol w="5264668">
                  <a:extLst>
                    <a:ext uri="{9D8B030D-6E8A-4147-A177-3AD203B41FA5}">
                      <a16:colId xmlns:a16="http://schemas.microsoft.com/office/drawing/2014/main" val="743831912"/>
                    </a:ext>
                  </a:extLst>
                </a:gridCol>
              </a:tblGrid>
              <a:tr h="611702">
                <a:tc>
                  <a:txBody>
                    <a:bodyPr/>
                    <a:lstStyle/>
                    <a:p>
                      <a:r>
                        <a:rPr lang="en-US" altLang="zh-CN" dirty="0"/>
                        <a:t>Category of comm. sensing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Sensing contents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Potential scenarios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2972035"/>
                  </a:ext>
                </a:extLst>
              </a:tr>
              <a:tr h="345709">
                <a:tc rowSpan="5">
                  <a:txBody>
                    <a:bodyPr/>
                    <a:lstStyle/>
                    <a:p>
                      <a:r>
                        <a:rPr lang="en-US" altLang="zh-CN" dirty="0"/>
                        <a:t>Macro information sensing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Information of weather, air quality, etc.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Meteorology, agriculture, life services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4801810"/>
                  </a:ext>
                </a:extLst>
              </a:tr>
              <a:tr h="596703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Statistics of the traffic flow  at the intersection, personnel flow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Intelligent transportation, business services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0314849"/>
                  </a:ext>
                </a:extLst>
              </a:tr>
              <a:tr h="340973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Information of animal activities, e.g. migration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Animal husbandry, environmental protection, etc.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8661622"/>
                  </a:ext>
                </a:extLst>
              </a:tr>
              <a:tr h="54141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Target tracking, ranging, speed measurement, shape measurement, etc.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Application scenarios of radar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8723637"/>
                  </a:ext>
                </a:extLst>
              </a:tr>
              <a:tr h="54141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3D environment construction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Intelligent driving and navigation (car/UAV), smart city (3D map), network planning and optimization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9152242"/>
                  </a:ext>
                </a:extLst>
              </a:tr>
              <a:tr h="345709">
                <a:tc rowSpan="2">
                  <a:txBody>
                    <a:bodyPr/>
                    <a:lstStyle/>
                    <a:p>
                      <a:r>
                        <a:rPr lang="en-US" altLang="zh-CN" dirty="0"/>
                        <a:t>Short distance refined information sensing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Heartbeat and breathing monitoring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Health care, medical care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997882"/>
                  </a:ext>
                </a:extLst>
              </a:tr>
              <a:tr h="345709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Imaging, material detection, etc.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Security check, industry, etc.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3380624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AC696409-0745-4B42-87BD-4EF80D5655DD}"/>
              </a:ext>
            </a:extLst>
          </p:cNvPr>
          <p:cNvSpPr txBox="1"/>
          <p:nvPr/>
        </p:nvSpPr>
        <p:spPr>
          <a:xfrm>
            <a:off x="703868" y="1013111"/>
            <a:ext cx="10784263" cy="1018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In wireless communication, electromagnetic waves propagation transmits signals and carries environmental information at the same time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The integration of communication and sensing is one of the most effective means to build a digital twin world</a:t>
            </a:r>
          </a:p>
        </p:txBody>
      </p:sp>
    </p:spTree>
    <p:extLst>
      <p:ext uri="{BB962C8B-B14F-4D97-AF65-F5344CB8AC3E}">
        <p14:creationId xmlns:p14="http://schemas.microsoft.com/office/powerpoint/2010/main" val="1577851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Sensing Contents and Scenarios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Architecture and Use Cases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Directions and Suggestions towards R18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842"/>
            <a:ext cx="12192000" cy="979358"/>
          </a:xfrm>
          <a:prstGeom prst="rect">
            <a:avLst/>
          </a:prstGeom>
        </p:spPr>
      </p:pic>
      <p:sp>
        <p:nvSpPr>
          <p:cNvPr id="19" name="标题 5">
            <a:extLst>
              <a:ext uri="{FF2B5EF4-FFF2-40B4-BE49-F238E27FC236}">
                <a16:creationId xmlns:a16="http://schemas.microsoft.com/office/drawing/2014/main" id="{55EA91BA-F54B-4A5F-90A3-30F7349ADE60}"/>
              </a:ext>
            </a:extLst>
          </p:cNvPr>
          <p:cNvSpPr txBox="1">
            <a:spLocks/>
          </p:cNvSpPr>
          <p:nvPr/>
        </p:nvSpPr>
        <p:spPr>
          <a:xfrm>
            <a:off x="561860" y="211041"/>
            <a:ext cx="7926820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400">
              <a:lnSpc>
                <a:spcPct val="90000"/>
              </a:lnSpc>
              <a:spcBef>
                <a:spcPts val="1000"/>
              </a:spcBef>
            </a:pPr>
            <a:r>
              <a:rPr kumimoji="1" lang="en-US" altLang="zh-CN" sz="40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+mn-cs"/>
              </a:rPr>
              <a:t>Contents</a:t>
            </a:r>
            <a:endParaRPr kumimoji="1" lang="en-GB" sz="40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4252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2842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419818" y="360156"/>
            <a:ext cx="6063523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dirty="0">
              <a:latin typeface="vivo type CN简 Regular" panose="02000500000000000000" pitchFamily="50" charset="-122"/>
              <a:ea typeface="vivo type CN简 Regular" panose="02000500000000000000" pitchFamily="5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000" y="-122"/>
            <a:ext cx="926592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kumimoji="1" lang="en-US" altLang="zh-CN" sz="32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Network architecture Supporting network based Sensing </a:t>
            </a:r>
            <a:endParaRPr kumimoji="1" lang="zh-CN" altLang="en-US" sz="32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2B62FB27-5DFD-4198-96BD-1BD2AE808C54}"/>
              </a:ext>
            </a:extLst>
          </p:cNvPr>
          <p:cNvSpPr/>
          <p:nvPr/>
        </p:nvSpPr>
        <p:spPr>
          <a:xfrm>
            <a:off x="8023663" y="1061602"/>
            <a:ext cx="2211835" cy="3399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Sensing mode</a:t>
            </a:r>
            <a:endParaRPr lang="zh-CN" altLang="en-US" sz="2000" b="1" dirty="0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0BFBE280-2B2D-44CF-8323-3CAF83C0DF2D}"/>
              </a:ext>
            </a:extLst>
          </p:cNvPr>
          <p:cNvSpPr/>
          <p:nvPr/>
        </p:nvSpPr>
        <p:spPr>
          <a:xfrm>
            <a:off x="7924064" y="4478656"/>
            <a:ext cx="4058090" cy="3399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End-to end Arch. supporting sensing</a:t>
            </a:r>
            <a:endParaRPr lang="zh-CN" altLang="en-US" sz="2000" b="1" dirty="0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ECB631E3-9A79-463D-AE41-CEA0B34AACB9}"/>
              </a:ext>
            </a:extLst>
          </p:cNvPr>
          <p:cNvSpPr/>
          <p:nvPr/>
        </p:nvSpPr>
        <p:spPr>
          <a:xfrm>
            <a:off x="7824464" y="4898045"/>
            <a:ext cx="425729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Sensing function: management, control and computing,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Procedure(s):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altLang="zh-CN" dirty="0"/>
              <a:t>Sensing Control procedure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altLang="zh-CN" dirty="0"/>
              <a:t>Sensing Data report procedure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B4023C5-F829-4351-8B0B-8EF93841726D}"/>
              </a:ext>
            </a:extLst>
          </p:cNvPr>
          <p:cNvSpPr txBox="1"/>
          <p:nvPr/>
        </p:nvSpPr>
        <p:spPr>
          <a:xfrm>
            <a:off x="79325" y="5753981"/>
            <a:ext cx="7868135" cy="70788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Prioritize sensing based on existing measurements in R18 and new signal design and sensing enhancement will be considered in future release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0FC30C81-6E2F-4029-98B1-987F581076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5464662"/>
              </p:ext>
            </p:extLst>
          </p:nvPr>
        </p:nvGraphicFramePr>
        <p:xfrm>
          <a:off x="8023663" y="1492381"/>
          <a:ext cx="3157981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9338">
                  <a:extLst>
                    <a:ext uri="{9D8B030D-6E8A-4147-A177-3AD203B41FA5}">
                      <a16:colId xmlns:a16="http://schemas.microsoft.com/office/drawing/2014/main" val="1298223708"/>
                    </a:ext>
                  </a:extLst>
                </a:gridCol>
                <a:gridCol w="1342337">
                  <a:extLst>
                    <a:ext uri="{9D8B030D-6E8A-4147-A177-3AD203B41FA5}">
                      <a16:colId xmlns:a16="http://schemas.microsoft.com/office/drawing/2014/main" val="3600446808"/>
                    </a:ext>
                  </a:extLst>
                </a:gridCol>
                <a:gridCol w="1336306">
                  <a:extLst>
                    <a:ext uri="{9D8B030D-6E8A-4147-A177-3AD203B41FA5}">
                      <a16:colId xmlns:a16="http://schemas.microsoft.com/office/drawing/2014/main" val="32621504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No.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Transmitter 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Receiver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62456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UE 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BS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083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BS A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BS B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4254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BS  A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BS A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40509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BS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UE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77426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UE A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UE B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000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6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UE A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UE  A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5365566"/>
                  </a:ext>
                </a:extLst>
              </a:tr>
            </a:tbl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ACFF52FA-3786-46A5-B546-D2090109BA43}"/>
              </a:ext>
            </a:extLst>
          </p:cNvPr>
          <p:cNvSpPr/>
          <p:nvPr/>
        </p:nvSpPr>
        <p:spPr>
          <a:xfrm>
            <a:off x="8023663" y="4111782"/>
            <a:ext cx="121398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bg1">
                    <a:lumMod val="50000"/>
                  </a:schemeClr>
                </a:solidFill>
              </a:rPr>
              <a:t>BS: Base Station 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869C86B-4A2B-41D5-B710-4D2D3C06C5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818" y="1257637"/>
            <a:ext cx="7069319" cy="4192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6387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7F1D2468-8BE0-4A24-B947-858F2AC91B66}"/>
              </a:ext>
            </a:extLst>
          </p:cNvPr>
          <p:cNvSpPr txBox="1"/>
          <p:nvPr/>
        </p:nvSpPr>
        <p:spPr>
          <a:xfrm>
            <a:off x="534352" y="90054"/>
            <a:ext cx="980615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kumimoji="1" lang="en-US" altLang="zh-CN" sz="32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Use Case Analysis(1): Adversarial Occupancy Monitoring</a:t>
            </a:r>
            <a:endParaRPr kumimoji="1" lang="zh-CN" altLang="en-US" sz="32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6076" y="6182197"/>
            <a:ext cx="109715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</a:rPr>
              <a:t>*  S. M. Hernandez and E. </a:t>
            </a:r>
            <a:r>
              <a:rPr lang="en-US" altLang="zh-CN" sz="1600" dirty="0" err="1">
                <a:solidFill>
                  <a:schemeClr val="bg2">
                    <a:lumMod val="50000"/>
                  </a:schemeClr>
                </a:solidFill>
              </a:rPr>
              <a:t>Bulut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</a:rPr>
              <a:t>, “Adversarial occupancy monitoring using One-Sided Through-Wall </a:t>
            </a:r>
            <a:r>
              <a:rPr lang="en-US" altLang="zh-CN" sz="1600" dirty="0" err="1">
                <a:solidFill>
                  <a:schemeClr val="bg2">
                    <a:lumMod val="50000"/>
                  </a:schemeClr>
                </a:solidFill>
              </a:rPr>
              <a:t>WiFi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</a:rPr>
              <a:t> sensing,” in 2021 IEEE International Conference on Communications (ICC): </a:t>
            </a:r>
            <a:r>
              <a:rPr lang="en-US" altLang="zh-CN" sz="1600" dirty="0" err="1">
                <a:solidFill>
                  <a:schemeClr val="bg2">
                    <a:lumMod val="50000"/>
                  </a:schemeClr>
                </a:solidFill>
              </a:rPr>
              <a:t>IoT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</a:rPr>
              <a:t> and Sensor Networks Symposium, Montreal, Canada, Jun. 2021.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5192" y="1220994"/>
            <a:ext cx="3047319" cy="1836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70483" y="3032694"/>
            <a:ext cx="4011455" cy="139001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41390" y="1154356"/>
            <a:ext cx="2635315" cy="186255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85216" y="3019247"/>
            <a:ext cx="2467558" cy="158628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66553" y="4552109"/>
            <a:ext cx="2558435" cy="163008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34914" y="4599313"/>
            <a:ext cx="3908269" cy="1314285"/>
          </a:xfrm>
          <a:prstGeom prst="rect">
            <a:avLst/>
          </a:prstGeom>
        </p:spPr>
      </p:pic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0BF28ADD-0949-413B-B236-CF09B0CF79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2272439"/>
              </p:ext>
            </p:extLst>
          </p:nvPr>
        </p:nvGraphicFramePr>
        <p:xfrm>
          <a:off x="428820" y="1346023"/>
          <a:ext cx="4524531" cy="46306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4531">
                  <a:extLst>
                    <a:ext uri="{9D8B030D-6E8A-4147-A177-3AD203B41FA5}">
                      <a16:colId xmlns:a16="http://schemas.microsoft.com/office/drawing/2014/main" val="36773076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sz="1800" b="1" dirty="0"/>
                        <a:t>Sensing Contents: </a:t>
                      </a:r>
                    </a:p>
                    <a:p>
                      <a:r>
                        <a:rPr lang="en-US" altLang="zh-CN" sz="1800" b="1" dirty="0"/>
                        <a:t>Presence of targets and moving direction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15970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b="1" dirty="0"/>
                        <a:t>Measurement Items:</a:t>
                      </a:r>
                      <a:r>
                        <a:rPr lang="en-US" altLang="zh-CN" sz="1800" b="1" baseline="0" dirty="0"/>
                        <a:t> </a:t>
                      </a:r>
                      <a:r>
                        <a:rPr lang="en-US" altLang="zh-CN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RSSI, CSI</a:t>
                      </a:r>
                      <a:endParaRPr lang="zh-CN" altLang="en-US" sz="18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828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b="1" dirty="0"/>
                        <a:t>Methods and Algorithms: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dirty="0"/>
                        <a:t>Non-co-located</a:t>
                      </a:r>
                      <a:r>
                        <a:rPr lang="en-US" altLang="zh-CN" sz="1600" b="0" baseline="0" dirty="0"/>
                        <a:t> transmitter and receiver </a:t>
                      </a:r>
                      <a:endParaRPr lang="en-US" altLang="zh-CN" sz="1600" b="0" dirty="0"/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dirty="0"/>
                        <a:t>Recognize targets according to the </a:t>
                      </a:r>
                      <a:r>
                        <a:rPr lang="zh-CN" altLang="en-US" sz="1600" dirty="0"/>
                        <a:t>RSSI variation </a:t>
                      </a:r>
                      <a:r>
                        <a:rPr lang="en-US" altLang="zh-CN" sz="1600" dirty="0"/>
                        <a:t>(mainly for</a:t>
                      </a:r>
                      <a:r>
                        <a:rPr lang="en-US" altLang="zh-CN" sz="1600" baseline="0" dirty="0"/>
                        <a:t> LOS</a:t>
                      </a:r>
                      <a:r>
                        <a:rPr lang="en-US" altLang="zh-CN" sz="1600" dirty="0"/>
                        <a:t>)</a:t>
                      </a:r>
                      <a:endParaRPr lang="zh-CN" altLang="en-US" sz="1600" b="0" dirty="0"/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dirty="0"/>
                        <a:t>Use CSI signal metric for more fine grained details compared to RSSI (for LOS and NLOS)</a:t>
                      </a:r>
                      <a:endParaRPr lang="zh-CN" altLang="en-US" sz="1600" b="0" dirty="0"/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dirty="0"/>
                        <a:t>Use two receivers to identify the</a:t>
                      </a:r>
                      <a:r>
                        <a:rPr lang="en-US" altLang="zh-CN" sz="1600" b="0" baseline="0" dirty="0"/>
                        <a:t> </a:t>
                      </a:r>
                      <a:r>
                        <a:rPr lang="en-US" altLang="zh-CN" sz="1600" b="0" dirty="0"/>
                        <a:t>directional movement of the target </a:t>
                      </a:r>
                      <a:r>
                        <a:rPr lang="en-US" altLang="zh-CN" sz="1600" dirty="0"/>
                        <a:t>based on which receiver sees an increase in the processed </a:t>
                      </a:r>
                      <a:r>
                        <a:rPr lang="en-US" altLang="zh-CN" sz="1600" b="0" dirty="0"/>
                        <a:t>CSI signal metric first </a:t>
                      </a:r>
                      <a:endParaRPr lang="zh-CN" altLang="en-US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94871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17803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7F1D2468-8BE0-4A24-B947-858F2AC91B66}"/>
              </a:ext>
            </a:extLst>
          </p:cNvPr>
          <p:cNvSpPr txBox="1"/>
          <p:nvPr/>
        </p:nvSpPr>
        <p:spPr>
          <a:xfrm>
            <a:off x="530282" y="296245"/>
            <a:ext cx="971676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kumimoji="1" lang="en-US" altLang="zh-CN" sz="32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Use Case Analysis(2): Environment Mapping</a:t>
            </a:r>
            <a:endParaRPr kumimoji="1" lang="zh-CN" altLang="en-US" sz="32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36447" y="1252660"/>
            <a:ext cx="3425868" cy="211019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68781" y="4006388"/>
            <a:ext cx="3142153" cy="19571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63123" y="1275603"/>
            <a:ext cx="3481890" cy="21351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54477" y="4001958"/>
            <a:ext cx="3668118" cy="196011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78081" y="6144646"/>
            <a:ext cx="11242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</a:rPr>
              <a:t>* C. B. </a:t>
            </a:r>
            <a:r>
              <a:rPr lang="en-US" altLang="zh-CN" sz="1600" dirty="0" err="1">
                <a:solidFill>
                  <a:schemeClr val="bg2">
                    <a:lumMod val="50000"/>
                  </a:schemeClr>
                </a:solidFill>
              </a:rPr>
              <a:t>Barneto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</a:rPr>
              <a:t>, E. </a:t>
            </a:r>
            <a:r>
              <a:rPr lang="en-US" altLang="zh-CN" sz="1600" dirty="0" err="1">
                <a:solidFill>
                  <a:schemeClr val="bg2">
                    <a:lumMod val="50000"/>
                  </a:schemeClr>
                </a:solidFill>
              </a:rPr>
              <a:t>Rastorgueva-Foi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</a:rPr>
              <a:t>, M. F. </a:t>
            </a:r>
            <a:r>
              <a:rPr lang="en-US" altLang="zh-CN" sz="1600" dirty="0" err="1">
                <a:solidFill>
                  <a:schemeClr val="bg2">
                    <a:lumMod val="50000"/>
                  </a:schemeClr>
                </a:solidFill>
              </a:rPr>
              <a:t>Keskin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</a:rPr>
              <a:t>, T. </a:t>
            </a:r>
            <a:r>
              <a:rPr lang="en-US" altLang="zh-CN" sz="1600" dirty="0" err="1">
                <a:solidFill>
                  <a:schemeClr val="bg2">
                    <a:lumMod val="50000"/>
                  </a:schemeClr>
                </a:solidFill>
              </a:rPr>
              <a:t>Riihonen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</a:rPr>
              <a:t>, M. </a:t>
            </a:r>
            <a:r>
              <a:rPr lang="en-US" altLang="zh-CN" sz="1600" dirty="0" err="1">
                <a:solidFill>
                  <a:schemeClr val="bg2">
                    <a:lumMod val="50000"/>
                  </a:schemeClr>
                </a:solidFill>
              </a:rPr>
              <a:t>Turunen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</a:rPr>
              <a:t>, J. </a:t>
            </a:r>
            <a:r>
              <a:rPr lang="en-US" altLang="zh-CN" sz="1600" dirty="0" err="1">
                <a:solidFill>
                  <a:schemeClr val="bg2">
                    <a:lumMod val="50000"/>
                  </a:schemeClr>
                </a:solidFill>
              </a:rPr>
              <a:t>Talvitie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</a:rPr>
              <a:t>. H. </a:t>
            </a:r>
            <a:r>
              <a:rPr lang="en-US" altLang="zh-CN" sz="1600" dirty="0" err="1">
                <a:solidFill>
                  <a:schemeClr val="bg2">
                    <a:lumMod val="50000"/>
                  </a:schemeClr>
                </a:solidFill>
              </a:rPr>
              <a:t>Wymeersch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</a:rPr>
              <a:t> and M. </a:t>
            </a:r>
            <a:r>
              <a:rPr lang="en-US" altLang="zh-CN" sz="1600" dirty="0" err="1">
                <a:solidFill>
                  <a:schemeClr val="bg2">
                    <a:lumMod val="50000"/>
                  </a:schemeClr>
                </a:solidFill>
              </a:rPr>
              <a:t>Valkama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</a:rPr>
              <a:t>, </a:t>
            </a:r>
          </a:p>
          <a:p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</a:rPr>
              <a:t>”Millimeter-wave Mobile Sensing and Environment Mapping: Models, Algorithms and Validation’’, 2021.</a:t>
            </a:r>
          </a:p>
        </p:txBody>
      </p:sp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6F9248BA-7552-461F-BE44-42D0495404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9831834"/>
              </p:ext>
            </p:extLst>
          </p:nvPr>
        </p:nvGraphicFramePr>
        <p:xfrm>
          <a:off x="315310" y="1225787"/>
          <a:ext cx="4660286" cy="4698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60286">
                  <a:extLst>
                    <a:ext uri="{9D8B030D-6E8A-4147-A177-3AD203B41FA5}">
                      <a16:colId xmlns:a16="http://schemas.microsoft.com/office/drawing/2014/main" val="1351156685"/>
                    </a:ext>
                  </a:extLst>
                </a:gridCol>
              </a:tblGrid>
              <a:tr h="614240">
                <a:tc>
                  <a:txBody>
                    <a:bodyPr/>
                    <a:lstStyle/>
                    <a:p>
                      <a:r>
                        <a:rPr lang="en-US" altLang="zh-CN" sz="1800" b="1" dirty="0"/>
                        <a:t>Sensing Contents: </a:t>
                      </a:r>
                    </a:p>
                    <a:p>
                      <a:r>
                        <a:rPr lang="en-US" altLang="zh-CN" sz="1800" b="1" dirty="0"/>
                        <a:t>Environment mapping results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1520922"/>
                  </a:ext>
                </a:extLst>
              </a:tr>
              <a:tr h="350994">
                <a:tc>
                  <a:txBody>
                    <a:bodyPr/>
                    <a:lstStyle/>
                    <a:p>
                      <a:r>
                        <a:rPr lang="en-US" altLang="zh-CN" sz="1800" b="1" dirty="0"/>
                        <a:t>Measurement Items: </a:t>
                      </a:r>
                      <a:r>
                        <a:rPr lang="en-US" altLang="zh-CN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delay, angle, RSS</a:t>
                      </a:r>
                      <a:endParaRPr lang="zh-CN" altLang="en-US" sz="18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3384188"/>
                  </a:ext>
                </a:extLst>
              </a:tr>
              <a:tr h="3692669">
                <a:tc>
                  <a:txBody>
                    <a:bodyPr/>
                    <a:lstStyle/>
                    <a:p>
                      <a:r>
                        <a:rPr lang="en-US" altLang="zh-CN" b="1" dirty="0"/>
                        <a:t>Methods and Algorithms: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dirty="0"/>
                        <a:t>Co-located</a:t>
                      </a:r>
                      <a:r>
                        <a:rPr lang="en-US" altLang="zh-CN" sz="1600" b="0" baseline="0" dirty="0"/>
                        <a:t> transmitter and receiver </a:t>
                      </a:r>
                      <a:endParaRPr lang="en-US" altLang="zh-CN" sz="1600" b="0" dirty="0"/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dirty="0"/>
                        <a:t>Calculate the targets’ distances according to the physical propagation delays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dirty="0"/>
                        <a:t>Harness the RSS to distinguish the ﬁrst-order signal reﬂections from higher-order reﬂections</a:t>
                      </a:r>
                      <a:endParaRPr lang="zh-CN" altLang="en-US" sz="1600" b="0" dirty="0"/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dirty="0"/>
                        <a:t>Obtain</a:t>
                      </a:r>
                      <a:r>
                        <a:rPr lang="en-US" altLang="zh-CN" sz="1600" b="0" baseline="0" dirty="0"/>
                        <a:t> range–angle charts  via the LS approach and the ISTA approach</a:t>
                      </a:r>
                      <a:endParaRPr lang="en-US" altLang="zh-CN" sz="1600" b="0" dirty="0"/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dirty="0"/>
                        <a:t>Calculate the targets’ Cartesian coordinates according to</a:t>
                      </a:r>
                      <a:r>
                        <a:rPr lang="en-US" altLang="zh-CN" sz="1600" b="0" baseline="0" dirty="0"/>
                        <a:t> the</a:t>
                      </a:r>
                      <a:r>
                        <a:rPr lang="en-US" altLang="zh-CN" sz="1600" b="0" dirty="0"/>
                        <a:t> range–angle chart</a:t>
                      </a:r>
                      <a:endParaRPr lang="zh-CN" altLang="en-US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36149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08027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7F1D2468-8BE0-4A24-B947-858F2AC91B66}"/>
              </a:ext>
            </a:extLst>
          </p:cNvPr>
          <p:cNvSpPr txBox="1"/>
          <p:nvPr/>
        </p:nvSpPr>
        <p:spPr>
          <a:xfrm>
            <a:off x="125506" y="81090"/>
            <a:ext cx="1019287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kumimoji="1" lang="en-US" altLang="zh-CN" sz="32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Use Case Analysis(3): Target Range and Velocity Estimation</a:t>
            </a:r>
            <a:endParaRPr kumimoji="1" lang="zh-CN" altLang="en-US" sz="32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6076" y="6182197"/>
            <a:ext cx="109715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</a:rPr>
              <a:t>* O. B. Akan and M. Arik, "Internet of Radars: Sensing versus Sending with Joint Radar-Communications," in IEEE Communications Magazine, vol. 58, no. 9, pp. 13-19, September 2020.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00495191-6C87-4497-88BD-6E33356A8CBA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5067556" y="1041253"/>
            <a:ext cx="6769243" cy="2685564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7664C0B2-DB86-4F2F-8D68-63FBCD9D17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67299" y="3762562"/>
            <a:ext cx="6769243" cy="2301261"/>
          </a:xfrm>
          <a:prstGeom prst="rect">
            <a:avLst/>
          </a:prstGeom>
        </p:spPr>
      </p:pic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13E1CAB1-F6B8-49F0-A50B-9FCB42FDBA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780879"/>
              </p:ext>
            </p:extLst>
          </p:nvPr>
        </p:nvGraphicFramePr>
        <p:xfrm>
          <a:off x="280952" y="1187427"/>
          <a:ext cx="4593746" cy="46306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93746">
                  <a:extLst>
                    <a:ext uri="{9D8B030D-6E8A-4147-A177-3AD203B41FA5}">
                      <a16:colId xmlns:a16="http://schemas.microsoft.com/office/drawing/2014/main" val="13511566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dirty="0"/>
                        <a:t>Sensing Contents: </a:t>
                      </a:r>
                    </a:p>
                    <a:p>
                      <a:r>
                        <a:rPr lang="en-US" altLang="zh-CN" sz="1800" b="1" dirty="0"/>
                        <a:t>Target range and velocity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15209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b="1" dirty="0"/>
                        <a:t>Measurement Items: </a:t>
                      </a:r>
                      <a:r>
                        <a:rPr lang="en-US" altLang="zh-CN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delay, Doppler</a:t>
                      </a:r>
                      <a:r>
                        <a:rPr lang="en-US" altLang="zh-CN" sz="18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frequency</a:t>
                      </a:r>
                      <a:endParaRPr lang="zh-CN" altLang="en-US" sz="18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33841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b="1" dirty="0"/>
                        <a:t>Methods and Algorithms: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dirty="0"/>
                        <a:t>Co-located</a:t>
                      </a:r>
                      <a:r>
                        <a:rPr lang="en-US" altLang="zh-CN" sz="1600" b="0" baseline="0" dirty="0"/>
                        <a:t> transmitter and receiver </a:t>
                      </a:r>
                      <a:endParaRPr lang="en-US" altLang="zh-CN" sz="1600" b="0" dirty="0"/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dirty="0"/>
                        <a:t>Used the matched filter pulse compression algorithm obtain the target distance in the fast time dimension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dirty="0"/>
                        <a:t>Use the FFT algorithm to obtain the target velocity in the slow time dimension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dirty="0"/>
                        <a:t>Adopt constant false alarm detection algorithm and time-frequency two-dimensional processing to resist multipath clutter and interference</a:t>
                      </a:r>
                      <a:endParaRPr lang="zh-CN" altLang="en-US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36149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5550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7F1D2468-8BE0-4A24-B947-858F2AC91B66}"/>
              </a:ext>
            </a:extLst>
          </p:cNvPr>
          <p:cNvSpPr txBox="1"/>
          <p:nvPr/>
        </p:nvSpPr>
        <p:spPr>
          <a:xfrm>
            <a:off x="534352" y="54190"/>
            <a:ext cx="9701146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ts val="1000"/>
              </a:spcBef>
              <a:defRPr kumimoji="1" sz="240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defRPr>
            </a:lvl1pPr>
          </a:lstStyle>
          <a:p>
            <a:r>
              <a:rPr lang="en-US" altLang="zh-CN" sz="3200" dirty="0"/>
              <a:t>Use Case Analysis(4): Contactless Sleep Monitoring</a:t>
            </a:r>
            <a:endParaRPr lang="zh-CN" altLang="en-US" sz="3200" dirty="0"/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12A508CE-BD4D-4FBD-8D1A-3DB1BD970C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9238956"/>
              </p:ext>
            </p:extLst>
          </p:nvPr>
        </p:nvGraphicFramePr>
        <p:xfrm>
          <a:off x="397287" y="1212544"/>
          <a:ext cx="5019743" cy="46306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19743">
                  <a:extLst>
                    <a:ext uri="{9D8B030D-6E8A-4147-A177-3AD203B41FA5}">
                      <a16:colId xmlns:a16="http://schemas.microsoft.com/office/drawing/2014/main" val="13511566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sz="1800" b="1" dirty="0"/>
                        <a:t>Sensing Contents:</a:t>
                      </a:r>
                    </a:p>
                    <a:p>
                      <a:r>
                        <a:rPr lang="en-US" altLang="zh-CN" sz="1800" b="1" dirty="0"/>
                        <a:t>Respiration and sleeping positions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15209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b="1" dirty="0"/>
                        <a:t>Measurement Items: </a:t>
                      </a:r>
                      <a:r>
                        <a:rPr lang="en-US" altLang="zh-CN" sz="1800" b="0" dirty="0"/>
                        <a:t>CSI</a:t>
                      </a:r>
                      <a:endParaRPr lang="zh-CN" altLang="en-US" sz="18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33841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b="1" dirty="0"/>
                        <a:t>Methods and Algorithms: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dirty="0"/>
                        <a:t>Non-co-located transmitter and receiver 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dirty="0"/>
                        <a:t>Breathing causes change of communication paths between LOS to NLOS,</a:t>
                      </a:r>
                      <a:r>
                        <a:rPr lang="en-US" altLang="zh-CN" sz="1600" b="0" baseline="0" dirty="0"/>
                        <a:t> as well as change of communication of some NLOS paths</a:t>
                      </a:r>
                      <a:endParaRPr lang="en-US" altLang="zh-CN" sz="1600" b="0" dirty="0"/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dirty="0"/>
                        <a:t>Process the channel frequency domain response information, including outlier removal, interpolation, noise suppression, and subcarrier selection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dirty="0"/>
                        <a:t>Extract the ﬁne-grained sleep information from the processed CFR</a:t>
                      </a:r>
                      <a:endParaRPr lang="zh-CN" altLang="en-US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3614944"/>
                  </a:ext>
                </a:extLst>
              </a:tr>
            </a:tbl>
          </a:graphicData>
        </a:graphic>
      </p:graphicFrame>
      <p:pic>
        <p:nvPicPr>
          <p:cNvPr id="17" name="图片 16">
            <a:extLst>
              <a:ext uri="{FF2B5EF4-FFF2-40B4-BE49-F238E27FC236}">
                <a16:creationId xmlns:a16="http://schemas.microsoft.com/office/drawing/2014/main" id="{8F85C97B-58D7-4A7C-AE77-66F4EAE6CA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0448" y="1041255"/>
            <a:ext cx="5313682" cy="1797548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A557276D-1AA3-4A69-9512-2C427178FB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75575" y="2882654"/>
            <a:ext cx="4561541" cy="3199690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5A336F0A-3385-43D3-99A3-A43A1B7E1A95}"/>
              </a:ext>
            </a:extLst>
          </p:cNvPr>
          <p:cNvSpPr/>
          <p:nvPr/>
        </p:nvSpPr>
        <p:spPr>
          <a:xfrm>
            <a:off x="816076" y="6190090"/>
            <a:ext cx="109715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</a:rPr>
              <a:t>* Liu X, Cao J, Tang S, et al. Wi-Sleep: Contactless sleep monitoring via </a:t>
            </a:r>
            <a:r>
              <a:rPr lang="en-US" altLang="zh-CN" sz="1600" dirty="0" err="1">
                <a:solidFill>
                  <a:schemeClr val="bg2">
                    <a:lumMod val="50000"/>
                  </a:schemeClr>
                </a:solidFill>
              </a:rPr>
              <a:t>WiFi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</a:rPr>
              <a:t> signals[C]// Proc. IEEE Real-Time Systems Symposium (RTSS), 2014, 346-355. </a:t>
            </a:r>
          </a:p>
        </p:txBody>
      </p:sp>
    </p:spTree>
    <p:extLst>
      <p:ext uri="{BB962C8B-B14F-4D97-AF65-F5344CB8AC3E}">
        <p14:creationId xmlns:p14="http://schemas.microsoft.com/office/powerpoint/2010/main" val="30392664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113081</TotalTime>
  <Words>1724</Words>
  <Application>Microsoft Office PowerPoint</Application>
  <PresentationFormat>宽屏</PresentationFormat>
  <Paragraphs>268</Paragraphs>
  <Slides>17</Slides>
  <Notes>14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 Unicode MS</vt:lpstr>
      <vt:lpstr>vivo Bold</vt:lpstr>
      <vt:lpstr>vivo type CN简 Bold</vt:lpstr>
      <vt:lpstr>vivo type CN简 Regular</vt:lpstr>
      <vt:lpstr>等线</vt:lpstr>
      <vt:lpstr>宋体</vt:lpstr>
      <vt:lpstr>微软雅黑</vt:lpstr>
      <vt:lpstr>Arial</vt:lpstr>
      <vt:lpstr>Calibri</vt:lpstr>
      <vt:lpstr>Calibri Light</vt:lpstr>
      <vt:lpstr>Times New Roman</vt:lpstr>
      <vt:lpstr>Wingdings</vt:lpstr>
      <vt:lpstr>Office 主题</vt:lpstr>
      <vt:lpstr>Visio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姚健</dc:creator>
  <cp:lastModifiedBy>Xiaobo1</cp:lastModifiedBy>
  <cp:revision>1371</cp:revision>
  <dcterms:created xsi:type="dcterms:W3CDTF">2019-03-21T01:16:59Z</dcterms:created>
  <dcterms:modified xsi:type="dcterms:W3CDTF">2021-08-10T13:32:01Z</dcterms:modified>
</cp:coreProperties>
</file>